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47"/>
  </p:notesMasterIdLst>
  <p:handoutMasterIdLst>
    <p:handoutMasterId r:id="rId48"/>
  </p:handoutMasterIdLst>
  <p:sldIdLst>
    <p:sldId id="352" r:id="rId2"/>
    <p:sldId id="501" r:id="rId3"/>
    <p:sldId id="600" r:id="rId4"/>
    <p:sldId id="624" r:id="rId5"/>
    <p:sldId id="626" r:id="rId6"/>
    <p:sldId id="627" r:id="rId7"/>
    <p:sldId id="628" r:id="rId8"/>
    <p:sldId id="629" r:id="rId9"/>
    <p:sldId id="630" r:id="rId10"/>
    <p:sldId id="631" r:id="rId11"/>
    <p:sldId id="632" r:id="rId12"/>
    <p:sldId id="633" r:id="rId13"/>
    <p:sldId id="634" r:id="rId14"/>
    <p:sldId id="635" r:id="rId15"/>
    <p:sldId id="636" r:id="rId16"/>
    <p:sldId id="543" r:id="rId17"/>
    <p:sldId id="637" r:id="rId18"/>
    <p:sldId id="639" r:id="rId19"/>
    <p:sldId id="638" r:id="rId20"/>
    <p:sldId id="644" r:id="rId21"/>
    <p:sldId id="640" r:id="rId22"/>
    <p:sldId id="641" r:id="rId23"/>
    <p:sldId id="645" r:id="rId24"/>
    <p:sldId id="646" r:id="rId25"/>
    <p:sldId id="647" r:id="rId26"/>
    <p:sldId id="654" r:id="rId27"/>
    <p:sldId id="655" r:id="rId28"/>
    <p:sldId id="656" r:id="rId29"/>
    <p:sldId id="648" r:id="rId30"/>
    <p:sldId id="649" r:id="rId31"/>
    <p:sldId id="657" r:id="rId32"/>
    <p:sldId id="650" r:id="rId33"/>
    <p:sldId id="658" r:id="rId34"/>
    <p:sldId id="651" r:id="rId35"/>
    <p:sldId id="666" r:id="rId36"/>
    <p:sldId id="659" r:id="rId37"/>
    <p:sldId id="660" r:id="rId38"/>
    <p:sldId id="652" r:id="rId39"/>
    <p:sldId id="661" r:id="rId40"/>
    <p:sldId id="662" r:id="rId41"/>
    <p:sldId id="663" r:id="rId42"/>
    <p:sldId id="664" r:id="rId43"/>
    <p:sldId id="665" r:id="rId44"/>
    <p:sldId id="623" r:id="rId45"/>
    <p:sldId id="341" r:id="rId46"/>
  </p:sldIdLst>
  <p:sldSz cx="12192000" cy="68580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B61"/>
    <a:srgbClr val="FF9409"/>
    <a:srgbClr val="F2F2F2"/>
    <a:srgbClr val="D27800"/>
    <a:srgbClr val="58C9E8"/>
    <a:srgbClr val="529C6B"/>
    <a:srgbClr val="C1E9C1"/>
    <a:srgbClr val="F7F5B4"/>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9" autoAdjust="0"/>
    <p:restoredTop sz="93818" autoAdjust="0"/>
  </p:normalViewPr>
  <p:slideViewPr>
    <p:cSldViewPr snapToGrid="0">
      <p:cViewPr varScale="1">
        <p:scale>
          <a:sx n="92" d="100"/>
          <a:sy n="92" d="100"/>
        </p:scale>
        <p:origin x="60" y="165"/>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2022/5/9</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2022/5/9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344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277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73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8487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770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680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3098477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0687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8109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756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57502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9881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585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84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892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3445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159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5567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6126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559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0836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0803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1392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813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0702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2486778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8946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40454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4468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289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8604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801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91933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74602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740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43991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0249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564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835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827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012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到柏林大学工作也是被拒绝了</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759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3569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06400" y="3810000"/>
            <a:ext cx="11379200" cy="609600"/>
          </a:xfrm>
        </p:spPr>
        <p:txBody>
          <a:bodyPr/>
          <a:lstStyle>
            <a:lvl1pPr>
              <a:defRPr sz="6000">
                <a:solidFill>
                  <a:schemeClr val="bg1"/>
                </a:solidFill>
              </a:defRPr>
            </a:lvl1pPr>
          </a:lstStyle>
          <a:p>
            <a:r>
              <a:rPr lang="en-US" altLang="zh-CN"/>
              <a:t>Click to edit Master title style</a:t>
            </a:r>
          </a:p>
        </p:txBody>
      </p:sp>
      <p:sp>
        <p:nvSpPr>
          <p:cNvPr id="7171" name="Rectangle 3"/>
          <p:cNvSpPr>
            <a:spLocks noGrp="1" noChangeArrowheads="1"/>
          </p:cNvSpPr>
          <p:nvPr>
            <p:ph type="subTitle" idx="1"/>
          </p:nvPr>
        </p:nvSpPr>
        <p:spPr>
          <a:xfrm>
            <a:off x="406400" y="4343400"/>
            <a:ext cx="11379200" cy="1752600"/>
          </a:xfrm>
        </p:spPr>
        <p:txBody>
          <a:bodyPr/>
          <a:lstStyle>
            <a:lvl1pPr marL="0" indent="0" algn="ctr">
              <a:buFontTx/>
              <a:buNone/>
              <a:defRPr>
                <a:solidFill>
                  <a:srgbClr val="003366"/>
                </a:solidFill>
              </a:defRPr>
            </a:lvl1pPr>
          </a:lstStyle>
          <a:p>
            <a:r>
              <a:rPr lang="en-US" altLang="zh-CN"/>
              <a:t>Click to edit Master subtitle style</a:t>
            </a:r>
          </a:p>
        </p:txBody>
      </p:sp>
      <p:sp>
        <p:nvSpPr>
          <p:cNvPr id="4" name="Rectangle 4">
            <a:extLst>
              <a:ext uri="{FF2B5EF4-FFF2-40B4-BE49-F238E27FC236}">
                <a16:creationId xmlns:a16="http://schemas.microsoft.com/office/drawing/2014/main" id="{87ABFB34-5A41-467D-AB9A-D56B73556E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19B1E4-DFBB-44CB-87E9-AAE25DAC9C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4A9CE0-6BE8-4E15-8AC6-BE7D497DBF20}"/>
              </a:ext>
            </a:extLst>
          </p:cNvPr>
          <p:cNvSpPr>
            <a:spLocks noGrp="1" noChangeArrowheads="1"/>
          </p:cNvSpPr>
          <p:nvPr>
            <p:ph type="sldNum" sz="quarter" idx="12"/>
          </p:nvPr>
        </p:nvSpPr>
        <p:spPr>
          <a:ln/>
        </p:spPr>
        <p:txBody>
          <a:bodyPr/>
          <a:lstStyle>
            <a:lvl1pPr>
              <a:defRPr/>
            </a:lvl1pPr>
          </a:lstStyle>
          <a:p>
            <a:pPr>
              <a:defRPr/>
            </a:pPr>
            <a:fld id="{05BDC027-A609-4E85-80C3-026232E7E4CA}" type="slidenum">
              <a:rPr lang="zh-CN" altLang="en-US"/>
              <a:pPr>
                <a:defRPr/>
              </a:pPr>
              <a:t>‹#›</a:t>
            </a:fld>
            <a:r>
              <a:rPr lang="en-US" altLang="zh-CN"/>
              <a:t>/50</a:t>
            </a:r>
          </a:p>
        </p:txBody>
      </p:sp>
    </p:spTree>
    <p:extLst>
      <p:ext uri="{BB962C8B-B14F-4D97-AF65-F5344CB8AC3E}">
        <p14:creationId xmlns:p14="http://schemas.microsoft.com/office/powerpoint/2010/main" val="3793951072"/>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4">
            <a:extLst>
              <a:ext uri="{FF2B5EF4-FFF2-40B4-BE49-F238E27FC236}">
                <a16:creationId xmlns:a16="http://schemas.microsoft.com/office/drawing/2014/main" id="{8C64E1D4-1C6B-48AE-B18C-20ADF17CCD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EB39C2-ACCB-4F24-8760-8918DD77A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BBB42A-3DDD-479B-91F1-BB7BBE2ABA79}"/>
              </a:ext>
            </a:extLst>
          </p:cNvPr>
          <p:cNvSpPr>
            <a:spLocks noGrp="1" noChangeArrowheads="1"/>
          </p:cNvSpPr>
          <p:nvPr>
            <p:ph type="sldNum" sz="quarter" idx="12"/>
          </p:nvPr>
        </p:nvSpPr>
        <p:spPr>
          <a:ln/>
        </p:spPr>
        <p:txBody>
          <a:bodyPr/>
          <a:lstStyle>
            <a:lvl1pPr>
              <a:defRPr/>
            </a:lvl1pPr>
          </a:lstStyle>
          <a:p>
            <a:pPr>
              <a:defRPr/>
            </a:pPr>
            <a:fld id="{C64555AA-B5BA-45AA-885C-686EBB98F563}" type="slidenum">
              <a:rPr lang="zh-CN" altLang="en-US"/>
              <a:pPr>
                <a:defRPr/>
              </a:pPr>
              <a:t>‹#›</a:t>
            </a:fld>
            <a:r>
              <a:rPr lang="en-US" altLang="zh-CN"/>
              <a:t>/50</a:t>
            </a:r>
          </a:p>
        </p:txBody>
      </p:sp>
    </p:spTree>
    <p:extLst>
      <p:ext uri="{BB962C8B-B14F-4D97-AF65-F5344CB8AC3E}">
        <p14:creationId xmlns:p14="http://schemas.microsoft.com/office/powerpoint/2010/main" val="621186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0.wmf"/><Relationship Id="rId3" Type="http://schemas.openxmlformats.org/officeDocument/2006/relationships/notesSlide" Target="../notesSlides/notesSlide26.xml"/><Relationship Id="rId7" Type="http://schemas.openxmlformats.org/officeDocument/2006/relationships/image" Target="../media/image7.wmf"/><Relationship Id="rId12"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1.wmf"/><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8.xml"/><Relationship Id="rId7"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2.wmf"/><Relationship Id="rId4" Type="http://schemas.openxmlformats.org/officeDocument/2006/relationships/oleObject" Target="../embeddings/oleObject9.bin"/><Relationship Id="rId9" Type="http://schemas.openxmlformats.org/officeDocument/2006/relationships/image" Target="../media/image14.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15.w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1.xml"/><Relationship Id="rId7" Type="http://schemas.openxmlformats.org/officeDocument/2006/relationships/image" Target="../media/image19.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0.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22.wmf"/><Relationship Id="rId4"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9.bin"/><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24.bin"/><Relationship Id="rId3" Type="http://schemas.openxmlformats.org/officeDocument/2006/relationships/notesSlide" Target="../notesSlides/notesSlide35.xml"/><Relationship Id="rId7" Type="http://schemas.openxmlformats.org/officeDocument/2006/relationships/oleObject" Target="../embeddings/oleObject21.bin"/><Relationship Id="rId12" Type="http://schemas.openxmlformats.org/officeDocument/2006/relationships/image" Target="../media/image29.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26.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28.wmf"/><Relationship Id="rId4" Type="http://schemas.openxmlformats.org/officeDocument/2006/relationships/image" Target="../media/image31.png"/><Relationship Id="rId9" Type="http://schemas.openxmlformats.org/officeDocument/2006/relationships/oleObject" Target="../embeddings/oleObject22.bin"/><Relationship Id="rId14" Type="http://schemas.openxmlformats.org/officeDocument/2006/relationships/image" Target="../media/image30.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31.wmf"/><Relationship Id="rId4" Type="http://schemas.openxmlformats.org/officeDocument/2006/relationships/oleObject" Target="../embeddings/oleObject25.bin"/></Relationships>
</file>

<file path=ppt/slides/_rels/slide3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38.xml"/><Relationship Id="rId7"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6.bin"/><Relationship Id="rId10" Type="http://schemas.openxmlformats.org/officeDocument/2006/relationships/image" Target="../media/image34.wmf"/><Relationship Id="rId4" Type="http://schemas.openxmlformats.org/officeDocument/2006/relationships/image" Target="../media/image37.png"/><Relationship Id="rId9" Type="http://schemas.openxmlformats.org/officeDocument/2006/relationships/oleObject" Target="../embeddings/oleObject28.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9.png"/><Relationship Id="rId5" Type="http://schemas.openxmlformats.org/officeDocument/2006/relationships/image" Target="../media/image35.wmf"/><Relationship Id="rId4" Type="http://schemas.openxmlformats.org/officeDocument/2006/relationships/oleObject" Target="../embeddings/oleObject29.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2">
            <a:extLst>
              <a:ext uri="{FF2B5EF4-FFF2-40B4-BE49-F238E27FC236}">
                <a16:creationId xmlns:a16="http://schemas.microsoft.com/office/drawing/2014/main" id="{8139EB28-F93A-4465-9DF6-5BD06869E52B}"/>
              </a:ext>
            </a:extLst>
          </p:cNvPr>
          <p:cNvSpPr txBox="1">
            <a:spLocks noChangeArrowheads="1"/>
          </p:cNvSpPr>
          <p:nvPr/>
        </p:nvSpPr>
        <p:spPr bwMode="auto">
          <a:xfrm>
            <a:off x="1876298" y="1199007"/>
            <a:ext cx="999871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ts val="600"/>
              </a:spcBef>
              <a:buFont typeface="Wingdings" panose="05000000000000000000" pitchFamily="2" charset="2"/>
              <a:buChar char="l"/>
            </a:pP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尽管有</a:t>
            </a:r>
            <a:r>
              <a:rPr kumimoji="1" lang="zh-CN" altLang="en-US" sz="2700" b="1" i="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希尔伯特</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等著名数学家赞同他的集合论，尽管他的集合论事实上已取得巨大的成功，仍未能使康托尔感到欣慰和满足。</a:t>
            </a:r>
            <a:endPar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Font typeface="Wingdings" panose="05000000000000000000" pitchFamily="2" charset="2"/>
              <a:buChar char="l"/>
            </a:pP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从</a:t>
            </a:r>
            <a:r>
              <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rPr>
              <a:t>1884</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年春天起，即在他</a:t>
            </a:r>
            <a:r>
              <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rPr>
              <a:t>40</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岁的时候，他患了严重的忧郁症，极度沮丧，神态不安。</a:t>
            </a:r>
            <a:endPar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Font typeface="Wingdings" panose="05000000000000000000" pitchFamily="2" charset="2"/>
              <a:buChar char="l"/>
            </a:pP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不过，在精神病发作的间歇阶段，</a:t>
            </a:r>
            <a:r>
              <a:rPr kumimoji="1" lang="zh-CN" altLang="en-US" sz="2700" b="1" i="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康托尔仍然顽强地坚持集合论的研究</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。而且当每次从精神病发作中恢复过来的时候，他都感到自己的脑子变得</a:t>
            </a:r>
            <a:r>
              <a:rPr kumimoji="1" lang="zh-CN" altLang="en-US" sz="2700" b="1" i="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格外清晰</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Font typeface="Wingdings" panose="05000000000000000000" pitchFamily="2" charset="2"/>
              <a:buChar char="l"/>
            </a:pP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他在集合论方面许多非常出色的成果，都是在精神病发作的间歇时期获得的。</a:t>
            </a:r>
            <a:endPar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spcBef>
                <a:spcPts val="600"/>
              </a:spcBef>
              <a:buFont typeface="Wingdings" panose="05000000000000000000" pitchFamily="2" charset="2"/>
              <a:buChar char="l"/>
            </a:pP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然而，长期的精神折磨所造成的危害毕竟是不容忽视的。由于健康状况逐渐恶化，</a:t>
            </a:r>
            <a:r>
              <a:rPr kumimoji="1" lang="en-US" altLang="zh-CN" sz="2700" b="1" i="0" dirty="0">
                <a:latin typeface="微软雅黑" panose="020B0503020204020204" pitchFamily="34" charset="-122"/>
                <a:ea typeface="微软雅黑" panose="020B0503020204020204" pitchFamily="34" charset="-122"/>
                <a:cs typeface="Times New Roman" panose="02020603050405020304" pitchFamily="18" charset="0"/>
              </a:rPr>
              <a:t>1918</a:t>
            </a:r>
            <a:r>
              <a:rPr kumimoji="1" lang="zh-CN" altLang="en-US" sz="2700" b="1" i="0" dirty="0">
                <a:latin typeface="微软雅黑" panose="020B0503020204020204" pitchFamily="34" charset="-122"/>
                <a:ea typeface="微软雅黑" panose="020B0503020204020204" pitchFamily="34" charset="-122"/>
                <a:cs typeface="Times New Roman" panose="02020603050405020304" pitchFamily="18" charset="0"/>
              </a:rPr>
              <a:t>年，他在哈勒大学附属精神病院去世。 </a:t>
            </a:r>
          </a:p>
        </p:txBody>
      </p:sp>
    </p:spTree>
    <p:extLst>
      <p:ext uri="{BB962C8B-B14F-4D97-AF65-F5344CB8AC3E}">
        <p14:creationId xmlns:p14="http://schemas.microsoft.com/office/powerpoint/2010/main" val="422547673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公理化集合论的建立</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5">
            <a:extLst>
              <a:ext uri="{FF2B5EF4-FFF2-40B4-BE49-F238E27FC236}">
                <a16:creationId xmlns:a16="http://schemas.microsoft.com/office/drawing/2014/main" id="{DE52ADBB-3EA1-47D4-9461-68C1B2F25BA8}"/>
              </a:ext>
            </a:extLst>
          </p:cNvPr>
          <p:cNvSpPr txBox="1">
            <a:spLocks noChangeArrowheads="1"/>
          </p:cNvSpPr>
          <p:nvPr/>
        </p:nvSpPr>
        <p:spPr bwMode="auto">
          <a:xfrm>
            <a:off x="1866899" y="1204001"/>
            <a:ext cx="9959341" cy="31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ts val="6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rPr>
              <a:t>到二十世纪初集合论已得到数学家们的赞同。</a:t>
            </a:r>
            <a:endParaRPr kumimoji="1" lang="en-US" altLang="zh-CN" sz="28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rPr>
              <a:t>数学家们为一切数学成果都可建立在集合论基础上的前景而陶醉了。他们乐观地认为从算术公理系统出发，</a:t>
            </a:r>
            <a:r>
              <a:rPr kumimoji="1" lang="zh-CN" altLang="en-US" sz="2800" b="1" i="0" dirty="0">
                <a:solidFill>
                  <a:schemeClr val="accent1"/>
                </a:solidFill>
                <a:latin typeface="微软雅黑" panose="020B0503020204020204" pitchFamily="34" charset="-122"/>
                <a:ea typeface="微软雅黑" panose="020B0503020204020204" pitchFamily="34" charset="-122"/>
              </a:rPr>
              <a:t>借助集合论的概念，便可以建造起整个数学的大厦</a:t>
            </a:r>
            <a:r>
              <a:rPr kumimoji="1" lang="zh-CN" altLang="en-US" sz="2800" b="1" i="0" dirty="0">
                <a:latin typeface="微软雅黑" panose="020B0503020204020204" pitchFamily="34" charset="-122"/>
                <a:ea typeface="微软雅黑" panose="020B0503020204020204" pitchFamily="34" charset="-122"/>
              </a:rPr>
              <a:t>。在</a:t>
            </a:r>
            <a:r>
              <a:rPr kumimoji="1" lang="en-US" altLang="zh-CN" sz="2800" b="1" i="0" dirty="0">
                <a:solidFill>
                  <a:schemeClr val="accent1"/>
                </a:solidFill>
                <a:latin typeface="微软雅黑" panose="020B0503020204020204" pitchFamily="34" charset="-122"/>
                <a:ea typeface="微软雅黑" panose="020B0503020204020204" pitchFamily="34" charset="-122"/>
              </a:rPr>
              <a:t>1900</a:t>
            </a:r>
            <a:r>
              <a:rPr kumimoji="1" lang="zh-CN" altLang="en-US" sz="2800" b="1" i="0" dirty="0">
                <a:solidFill>
                  <a:schemeClr val="accent1"/>
                </a:solidFill>
                <a:latin typeface="微软雅黑" panose="020B0503020204020204" pitchFamily="34" charset="-122"/>
                <a:ea typeface="微软雅黑" panose="020B0503020204020204" pitchFamily="34" charset="-122"/>
              </a:rPr>
              <a:t>年</a:t>
            </a:r>
            <a:r>
              <a:rPr kumimoji="1" lang="zh-CN" altLang="en-US" sz="2800" b="1" i="0" dirty="0">
                <a:latin typeface="微软雅黑" panose="020B0503020204020204" pitchFamily="34" charset="-122"/>
                <a:ea typeface="微软雅黑" panose="020B0503020204020204" pitchFamily="34" charset="-122"/>
              </a:rPr>
              <a:t>第二次国际数学大会上，著名数学家庞加莱就曾兴高采烈地宣布“</a:t>
            </a:r>
            <a:r>
              <a:rPr kumimoji="1" lang="en-US" altLang="zh-CN" sz="2800" b="1" i="0" dirty="0">
                <a:latin typeface="微软雅黑" panose="020B0503020204020204" pitchFamily="34" charset="-122"/>
                <a:ea typeface="微软雅黑" panose="020B0503020204020204" pitchFamily="34" charset="-122"/>
              </a:rPr>
              <a:t>……</a:t>
            </a:r>
            <a:r>
              <a:rPr kumimoji="1" lang="zh-CN" altLang="en-US" sz="2800" b="1" i="0" dirty="0">
                <a:latin typeface="微软雅黑" panose="020B0503020204020204" pitchFamily="34" charset="-122"/>
                <a:ea typeface="微软雅黑" panose="020B0503020204020204" pitchFamily="34" charset="-122"/>
              </a:rPr>
              <a:t>数学已被算术化了。今天，我们可以说绝对的严格已经达到了。”</a:t>
            </a:r>
          </a:p>
        </p:txBody>
      </p:sp>
      <p:sp>
        <p:nvSpPr>
          <p:cNvPr id="14" name="Text Box 6">
            <a:extLst>
              <a:ext uri="{FF2B5EF4-FFF2-40B4-BE49-F238E27FC236}">
                <a16:creationId xmlns:a16="http://schemas.microsoft.com/office/drawing/2014/main" id="{E54C7653-07C6-4DB2-84D8-E263464CA71A}"/>
              </a:ext>
            </a:extLst>
          </p:cNvPr>
          <p:cNvSpPr txBox="1">
            <a:spLocks noChangeArrowheads="1"/>
          </p:cNvSpPr>
          <p:nvPr/>
        </p:nvSpPr>
        <p:spPr bwMode="auto">
          <a:xfrm>
            <a:off x="1866899" y="5066389"/>
            <a:ext cx="1010564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rPr>
              <a:t>然而这种自得的情绪并没能持续多久。不久，集合论有漏洞的消息迅速传遍了数学界。这就是</a:t>
            </a:r>
            <a:r>
              <a:rPr kumimoji="1" lang="en-US" altLang="zh-CN" sz="2800" b="1" i="0" dirty="0">
                <a:latin typeface="微软雅黑" panose="020B0503020204020204" pitchFamily="34" charset="-122"/>
                <a:ea typeface="微软雅黑" panose="020B0503020204020204" pitchFamily="34" charset="-122"/>
              </a:rPr>
              <a:t>1902</a:t>
            </a:r>
            <a:r>
              <a:rPr kumimoji="1" lang="zh-CN" altLang="en-US" sz="2800" b="1" i="0" dirty="0">
                <a:latin typeface="微软雅黑" panose="020B0503020204020204" pitchFamily="34" charset="-122"/>
                <a:ea typeface="微软雅黑" panose="020B0503020204020204" pitchFamily="34" charset="-122"/>
              </a:rPr>
              <a:t>年罗素得出的</a:t>
            </a:r>
            <a:r>
              <a:rPr kumimoji="1" lang="zh-CN" altLang="en-US" sz="2800" b="1" i="0" dirty="0">
                <a:solidFill>
                  <a:srgbClr val="0070C0"/>
                </a:solidFill>
                <a:latin typeface="微软雅黑" panose="020B0503020204020204" pitchFamily="34" charset="-122"/>
                <a:ea typeface="微软雅黑" panose="020B0503020204020204" pitchFamily="34" charset="-122"/>
              </a:rPr>
              <a:t>罗素悖论</a:t>
            </a:r>
            <a:r>
              <a:rPr kumimoji="1" lang="zh-CN" altLang="en-US" sz="2800" b="1" i="0" dirty="0">
                <a:latin typeface="微软雅黑" panose="020B0503020204020204" pitchFamily="34" charset="-122"/>
                <a:ea typeface="微软雅黑" panose="020B0503020204020204" pitchFamily="34" charset="-122"/>
              </a:rPr>
              <a:t>。</a:t>
            </a:r>
            <a:endParaRPr kumimoji="1" lang="zh-CN" altLang="en-US" sz="2400" b="1" i="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126535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2">
            <a:extLst>
              <a:ext uri="{FF2B5EF4-FFF2-40B4-BE49-F238E27FC236}">
                <a16:creationId xmlns:a16="http://schemas.microsoft.com/office/drawing/2014/main" id="{93320B21-7147-418F-8829-759076CC4B31}"/>
              </a:ext>
            </a:extLst>
          </p:cNvPr>
          <p:cNvSpPr txBox="1">
            <a:spLocks noChangeArrowheads="1"/>
          </p:cNvSpPr>
          <p:nvPr/>
        </p:nvSpPr>
        <p:spPr bwMode="auto">
          <a:xfrm>
            <a:off x="2057400" y="1053623"/>
            <a:ext cx="930554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罗素构造了</a:t>
            </a:r>
            <a:r>
              <a:rPr kumimoji="1" lang="zh-CN" altLang="en-US" sz="2800" i="0" dirty="0">
                <a:solidFill>
                  <a:srgbClr val="C00000"/>
                </a:solidFill>
                <a:latin typeface="微软雅黑" panose="020B0503020204020204" pitchFamily="34" charset="-122"/>
                <a:ea typeface="微软雅黑" panose="020B0503020204020204" pitchFamily="34" charset="-122"/>
              </a:rPr>
              <a:t>一个所有不属于自身（即不包含自身作为元素）的集合</a:t>
            </a:r>
            <a:r>
              <a:rPr kumimoji="1" lang="en-US" altLang="zh-CN" sz="2800" dirty="0">
                <a:solidFill>
                  <a:srgbClr val="C00000"/>
                </a:solidFill>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。现在问</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是否属于</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a:t>
            </a:r>
          </a:p>
        </p:txBody>
      </p:sp>
      <p:sp>
        <p:nvSpPr>
          <p:cNvPr id="14" name="Rectangle 3">
            <a:extLst>
              <a:ext uri="{FF2B5EF4-FFF2-40B4-BE49-F238E27FC236}">
                <a16:creationId xmlns:a16="http://schemas.microsoft.com/office/drawing/2014/main" id="{8A16F5A8-ADE9-4B97-82A2-302C3286814A}"/>
              </a:ext>
            </a:extLst>
          </p:cNvPr>
          <p:cNvSpPr>
            <a:spLocks noChangeArrowheads="1"/>
          </p:cNvSpPr>
          <p:nvPr/>
        </p:nvSpPr>
        <p:spPr bwMode="auto">
          <a:xfrm>
            <a:off x="2057400" y="2218848"/>
            <a:ext cx="948112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如果</a:t>
            </a:r>
            <a:r>
              <a:rPr kumimoji="1" lang="en-US" altLang="zh-CN" sz="2800" b="1" dirty="0">
                <a:solidFill>
                  <a:srgbClr val="0070C0"/>
                </a:solidFill>
                <a:latin typeface="微软雅黑" panose="020B0503020204020204" pitchFamily="34" charset="-122"/>
                <a:ea typeface="微软雅黑" panose="020B0503020204020204" pitchFamily="34" charset="-122"/>
              </a:rPr>
              <a:t>R</a:t>
            </a:r>
            <a:r>
              <a:rPr kumimoji="1" lang="zh-CN" altLang="en-US" sz="2800" b="1" i="0" dirty="0">
                <a:solidFill>
                  <a:srgbClr val="0070C0"/>
                </a:solidFill>
                <a:latin typeface="微软雅黑" panose="020B0503020204020204" pitchFamily="34" charset="-122"/>
                <a:ea typeface="微软雅黑" panose="020B0503020204020204" pitchFamily="34" charset="-122"/>
              </a:rPr>
              <a:t>属于</a:t>
            </a:r>
            <a:r>
              <a:rPr kumimoji="1" lang="en-US" altLang="zh-CN" sz="2800" b="1" dirty="0">
                <a:solidFill>
                  <a:srgbClr val="0070C0"/>
                </a:solidFill>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，则</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满足</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的定义，因此</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不应属于自身，即</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不属于</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a:t>
            </a:r>
            <a:endParaRPr kumimoji="1" lang="en-US" altLang="zh-CN" sz="2800" i="0" dirty="0">
              <a:latin typeface="微软雅黑" panose="020B0503020204020204" pitchFamily="34" charset="-122"/>
              <a:ea typeface="微软雅黑" panose="020B0503020204020204" pitchFamily="34" charset="-122"/>
            </a:endParaRPr>
          </a:p>
          <a:p>
            <a:pPr marL="457200" indent="-457200"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另一方面，如果</a:t>
            </a:r>
            <a:r>
              <a:rPr kumimoji="1" lang="en-US" altLang="zh-CN" sz="2800" b="1" dirty="0">
                <a:solidFill>
                  <a:srgbClr val="0070C0"/>
                </a:solidFill>
                <a:latin typeface="微软雅黑" panose="020B0503020204020204" pitchFamily="34" charset="-122"/>
                <a:ea typeface="微软雅黑" panose="020B0503020204020204" pitchFamily="34" charset="-122"/>
              </a:rPr>
              <a:t>R</a:t>
            </a:r>
            <a:r>
              <a:rPr kumimoji="1" lang="zh-CN" altLang="en-US" sz="2800" b="1" i="0" dirty="0">
                <a:solidFill>
                  <a:srgbClr val="0070C0"/>
                </a:solidFill>
                <a:latin typeface="微软雅黑" panose="020B0503020204020204" pitchFamily="34" charset="-122"/>
                <a:ea typeface="微软雅黑" panose="020B0503020204020204" pitchFamily="34" charset="-122"/>
              </a:rPr>
              <a:t>不属于</a:t>
            </a:r>
            <a:r>
              <a:rPr kumimoji="1" lang="en-US" altLang="zh-CN" sz="2800" b="1" dirty="0">
                <a:solidFill>
                  <a:srgbClr val="0070C0"/>
                </a:solidFill>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，则</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不满足</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的定义，因此</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应属于自身，即</a:t>
            </a:r>
            <a:r>
              <a:rPr kumimoji="1" lang="en-US" altLang="zh-CN" sz="2800" dirty="0">
                <a:latin typeface="微软雅黑" panose="020B0503020204020204" pitchFamily="34" charset="-122"/>
                <a:ea typeface="微软雅黑" panose="020B0503020204020204" pitchFamily="34" charset="-122"/>
              </a:rPr>
              <a:t>R</a:t>
            </a:r>
            <a:r>
              <a:rPr kumimoji="1" lang="zh-CN" altLang="en-US" sz="2800" i="0" dirty="0">
                <a:latin typeface="微软雅黑" panose="020B0503020204020204" pitchFamily="34" charset="-122"/>
                <a:ea typeface="微软雅黑" panose="020B0503020204020204" pitchFamily="34" charset="-122"/>
              </a:rPr>
              <a:t>属于。这样，不论何种情况都存在着矛盾。</a:t>
            </a:r>
          </a:p>
        </p:txBody>
      </p:sp>
      <p:sp>
        <p:nvSpPr>
          <p:cNvPr id="15" name="Text Box 4">
            <a:extLst>
              <a:ext uri="{FF2B5EF4-FFF2-40B4-BE49-F238E27FC236}">
                <a16:creationId xmlns:a16="http://schemas.microsoft.com/office/drawing/2014/main" id="{CBEEC8AA-DC11-4727-9A8C-A696110F29E7}"/>
              </a:ext>
            </a:extLst>
          </p:cNvPr>
          <p:cNvSpPr txBox="1">
            <a:spLocks noChangeArrowheads="1"/>
          </p:cNvSpPr>
          <p:nvPr/>
        </p:nvSpPr>
        <p:spPr bwMode="auto">
          <a:xfrm>
            <a:off x="2057400" y="4773135"/>
            <a:ext cx="9305544"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这一仅涉及集合与属于两个最基本概念的悖论如此简单明了以致根本留不下为集合论漏洞辩解的余地。绝对严密的数学陷入了自相矛盾之中。这就是数学史上的</a:t>
            </a:r>
            <a:r>
              <a:rPr kumimoji="1" lang="zh-CN" altLang="en-US" sz="2800" b="1" i="0" dirty="0">
                <a:solidFill>
                  <a:schemeClr val="accent1"/>
                </a:solidFill>
                <a:latin typeface="微软雅黑" panose="020B0503020204020204" pitchFamily="34" charset="-122"/>
                <a:ea typeface="微软雅黑" panose="020B0503020204020204" pitchFamily="34" charset="-122"/>
              </a:rPr>
              <a:t>第三次数学危机。</a:t>
            </a:r>
            <a:endParaRPr kumimoji="1" lang="zh-CN" altLang="en-US" sz="2400" b="1" i="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209761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6" name="Text Box 2">
            <a:extLst>
              <a:ext uri="{FF2B5EF4-FFF2-40B4-BE49-F238E27FC236}">
                <a16:creationId xmlns:a16="http://schemas.microsoft.com/office/drawing/2014/main" id="{2B51A179-C0F9-44CC-8338-6C05827AB4CD}"/>
              </a:ext>
            </a:extLst>
          </p:cNvPr>
          <p:cNvSpPr txBox="1">
            <a:spLocks noChangeArrowheads="1"/>
          </p:cNvSpPr>
          <p:nvPr/>
        </p:nvSpPr>
        <p:spPr bwMode="auto">
          <a:xfrm>
            <a:off x="1927924" y="1228397"/>
            <a:ext cx="1005681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en-US" altLang="zh-CN" sz="2800" b="1" i="0" dirty="0">
                <a:latin typeface="微软雅黑" panose="020B0503020204020204" pitchFamily="34" charset="-122"/>
                <a:ea typeface="微软雅黑" panose="020B0503020204020204" pitchFamily="34" charset="-122"/>
              </a:rPr>
              <a:t>1908</a:t>
            </a:r>
            <a:r>
              <a:rPr kumimoji="1" lang="zh-CN" altLang="en-US" sz="2800" b="1" i="0" dirty="0">
                <a:latin typeface="微软雅黑" panose="020B0503020204020204" pitchFamily="34" charset="-122"/>
                <a:ea typeface="微软雅黑" panose="020B0503020204020204" pitchFamily="34" charset="-122"/>
              </a:rPr>
              <a:t>年，策梅罗提出</a:t>
            </a:r>
            <a:r>
              <a:rPr kumimoji="1" lang="zh-CN" altLang="en-US" sz="2800" b="1" i="0" dirty="0">
                <a:solidFill>
                  <a:srgbClr val="0070C0"/>
                </a:solidFill>
                <a:latin typeface="微软雅黑" panose="020B0503020204020204" pitchFamily="34" charset="-122"/>
                <a:ea typeface="微软雅黑" panose="020B0503020204020204" pitchFamily="34" charset="-122"/>
              </a:rPr>
              <a:t>公理化集合论</a:t>
            </a:r>
            <a:r>
              <a:rPr kumimoji="1" lang="zh-CN" altLang="en-US" sz="2800" b="1" i="0" dirty="0">
                <a:latin typeface="微软雅黑" panose="020B0503020204020204" pitchFamily="34" charset="-122"/>
                <a:ea typeface="微软雅黑" panose="020B0503020204020204" pitchFamily="34" charset="-122"/>
              </a:rPr>
              <a:t>，后经改进形成</a:t>
            </a:r>
            <a:r>
              <a:rPr kumimoji="1" lang="zh-CN" altLang="en-US" sz="2800" b="1" i="0" dirty="0">
                <a:solidFill>
                  <a:srgbClr val="0070C0"/>
                </a:solidFill>
                <a:latin typeface="微软雅黑" panose="020B0503020204020204" pitchFamily="34" charset="-122"/>
                <a:ea typeface="微软雅黑" panose="020B0503020204020204" pitchFamily="34" charset="-122"/>
              </a:rPr>
              <a:t>无矛盾的集合论公理系统</a:t>
            </a:r>
            <a:r>
              <a:rPr kumimoji="1" lang="zh-CN" altLang="en-US" sz="2800" b="1" i="0" dirty="0">
                <a:latin typeface="微软雅黑" panose="020B0503020204020204" pitchFamily="34" charset="-122"/>
                <a:ea typeface="微软雅黑" panose="020B0503020204020204" pitchFamily="34" charset="-122"/>
              </a:rPr>
              <a:t>，简称</a:t>
            </a:r>
            <a:r>
              <a:rPr kumimoji="1" lang="en-US" altLang="zh-CN" sz="2800" b="1" i="0" dirty="0">
                <a:latin typeface="微软雅黑" panose="020B0503020204020204" pitchFamily="34" charset="-122"/>
                <a:ea typeface="微软雅黑" panose="020B0503020204020204" pitchFamily="34" charset="-122"/>
              </a:rPr>
              <a:t>ZF</a:t>
            </a:r>
            <a:r>
              <a:rPr kumimoji="1" lang="zh-CN" altLang="en-US" sz="2800" b="1" i="0" dirty="0">
                <a:latin typeface="微软雅黑" panose="020B0503020204020204" pitchFamily="34" charset="-122"/>
                <a:ea typeface="微软雅黑" panose="020B0503020204020204" pitchFamily="34" charset="-122"/>
              </a:rPr>
              <a:t>公理系统。</a:t>
            </a:r>
            <a:endParaRPr kumimoji="1" lang="en-US" altLang="zh-CN" sz="2800" b="1" i="0" dirty="0">
              <a:latin typeface="微软雅黑" panose="020B0503020204020204" pitchFamily="34" charset="-122"/>
              <a:ea typeface="微软雅黑" panose="020B0503020204020204" pitchFamily="34" charset="-122"/>
            </a:endParaRPr>
          </a:p>
          <a:p>
            <a:pPr eaLnBrk="1" hangingPunct="1">
              <a:spcBef>
                <a:spcPct val="500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rPr>
              <a:t>原本直观的集合概念被建立在严格的公理基础之上，从而避免了悖论的出现。这就是</a:t>
            </a:r>
            <a:r>
              <a:rPr kumimoji="1" lang="zh-CN" altLang="en-US" sz="2800" b="1" i="0" dirty="0">
                <a:solidFill>
                  <a:srgbClr val="0070C0"/>
                </a:solidFill>
                <a:latin typeface="微软雅黑" panose="020B0503020204020204" pitchFamily="34" charset="-122"/>
                <a:ea typeface="微软雅黑" panose="020B0503020204020204" pitchFamily="34" charset="-122"/>
              </a:rPr>
              <a:t>集合论发展的第二个阶段：公理化集合论</a:t>
            </a:r>
            <a:r>
              <a:rPr kumimoji="1" lang="zh-CN" altLang="en-US" sz="2800" b="1" i="0" dirty="0">
                <a:latin typeface="微软雅黑" panose="020B0503020204020204" pitchFamily="34" charset="-122"/>
                <a:ea typeface="微软雅黑" panose="020B0503020204020204" pitchFamily="34" charset="-122"/>
              </a:rPr>
              <a:t>。与此相对应，在</a:t>
            </a:r>
            <a:r>
              <a:rPr kumimoji="1" lang="en-US" altLang="zh-CN" sz="2800" b="1" i="0" dirty="0">
                <a:latin typeface="微软雅黑" panose="020B0503020204020204" pitchFamily="34" charset="-122"/>
                <a:ea typeface="微软雅黑" panose="020B0503020204020204" pitchFamily="34" charset="-122"/>
              </a:rPr>
              <a:t>1908</a:t>
            </a:r>
            <a:r>
              <a:rPr kumimoji="1" lang="zh-CN" altLang="en-US" sz="2800" b="1" i="0" dirty="0">
                <a:latin typeface="微软雅黑" panose="020B0503020204020204" pitchFamily="34" charset="-122"/>
                <a:ea typeface="微软雅黑" panose="020B0503020204020204" pitchFamily="34" charset="-122"/>
              </a:rPr>
              <a:t>年以前由康托尔创立的集合论被称为</a:t>
            </a:r>
            <a:r>
              <a:rPr kumimoji="1" lang="zh-CN" altLang="en-US" sz="2800" b="1" i="0" dirty="0">
                <a:solidFill>
                  <a:srgbClr val="002060"/>
                </a:solidFill>
                <a:latin typeface="微软雅黑" panose="020B0503020204020204" pitchFamily="34" charset="-122"/>
                <a:ea typeface="微软雅黑" panose="020B0503020204020204" pitchFamily="34" charset="-122"/>
              </a:rPr>
              <a:t>朴素集合论</a:t>
            </a:r>
            <a:r>
              <a:rPr kumimoji="1" lang="zh-CN" altLang="en-US" sz="2800" b="1" i="0" dirty="0">
                <a:latin typeface="微软雅黑" panose="020B0503020204020204" pitchFamily="34" charset="-122"/>
                <a:ea typeface="微软雅黑" panose="020B0503020204020204" pitchFamily="34" charset="-122"/>
              </a:rPr>
              <a:t>。</a:t>
            </a:r>
          </a:p>
          <a:p>
            <a:pPr eaLnBrk="1" hangingPunct="1">
              <a:spcBef>
                <a:spcPct val="50000"/>
              </a:spcBef>
              <a:buFont typeface="Wingdings" panose="05000000000000000000" pitchFamily="2" charset="2"/>
              <a:buChar char="l"/>
            </a:pPr>
            <a:r>
              <a:rPr kumimoji="1" lang="zh-CN" altLang="en-US" sz="2800" b="1" i="0" dirty="0">
                <a:solidFill>
                  <a:schemeClr val="accent1"/>
                </a:solidFill>
                <a:latin typeface="微软雅黑" panose="020B0503020204020204" pitchFamily="34" charset="-122"/>
                <a:ea typeface="微软雅黑" panose="020B0503020204020204" pitchFamily="34" charset="-122"/>
              </a:rPr>
              <a:t>公理化集合论是对朴素集合论的严格处理</a:t>
            </a:r>
            <a:r>
              <a:rPr kumimoji="1" lang="zh-CN" altLang="en-US" sz="2800" b="1" i="0" dirty="0">
                <a:latin typeface="微软雅黑" panose="020B0503020204020204" pitchFamily="34" charset="-122"/>
                <a:ea typeface="微软雅黑" panose="020B0503020204020204" pitchFamily="34" charset="-122"/>
              </a:rPr>
              <a:t>。它保留了朴素集合论的有价值的成果并消除了其可能存在的悖论，因而较圆满地解决了第三次数学危机。 </a:t>
            </a:r>
          </a:p>
        </p:txBody>
      </p:sp>
    </p:spTree>
    <p:extLst>
      <p:ext uri="{BB962C8B-B14F-4D97-AF65-F5344CB8AC3E}">
        <p14:creationId xmlns:p14="http://schemas.microsoft.com/office/powerpoint/2010/main" val="5409382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grpSp>
        <p:nvGrpSpPr>
          <p:cNvPr id="72" name="组合 71">
            <a:extLst>
              <a:ext uri="{FF2B5EF4-FFF2-40B4-BE49-F238E27FC236}">
                <a16:creationId xmlns:a16="http://schemas.microsoft.com/office/drawing/2014/main" id="{C7C70AC9-C4C6-439F-928C-16D77CAE8B7F}"/>
              </a:ext>
            </a:extLst>
          </p:cNvPr>
          <p:cNvGrpSpPr/>
          <p:nvPr/>
        </p:nvGrpSpPr>
        <p:grpSpPr>
          <a:xfrm>
            <a:off x="1961342" y="1137557"/>
            <a:ext cx="9654843" cy="5537880"/>
            <a:chOff x="1961342" y="1137557"/>
            <a:chExt cx="9654843" cy="5537880"/>
          </a:xfrm>
        </p:grpSpPr>
        <p:sp>
          <p:nvSpPr>
            <p:cNvPr id="4" name="矩形: 圆角 3">
              <a:extLst>
                <a:ext uri="{FF2B5EF4-FFF2-40B4-BE49-F238E27FC236}">
                  <a16:creationId xmlns:a16="http://schemas.microsoft.com/office/drawing/2014/main" id="{202BBED6-0891-4AFF-A8C1-B84C9C4AF05F}"/>
                </a:ext>
              </a:extLst>
            </p:cNvPr>
            <p:cNvSpPr/>
            <p:nvPr/>
          </p:nvSpPr>
          <p:spPr>
            <a:xfrm>
              <a:off x="5551573" y="1137557"/>
              <a:ext cx="1534886" cy="646331"/>
            </a:xfrm>
            <a:prstGeom prst="roundRect">
              <a:avLst/>
            </a:prstGeom>
            <a:solidFill>
              <a:srgbClr val="FF9409"/>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800" b="1" dirty="0">
                  <a:solidFill>
                    <a:schemeClr val="tx1"/>
                  </a:solidFill>
                  <a:effectLst>
                    <a:outerShdw blurRad="38100" dist="38100" dir="2700000" algn="tl">
                      <a:srgbClr val="000000">
                        <a:alpha val="43137"/>
                      </a:srgbClr>
                    </a:outerShdw>
                  </a:effectLst>
                </a:rPr>
                <a:t>Set</a:t>
              </a:r>
              <a:endParaRPr lang="zh-CN" altLang="en-US" sz="2800" b="1" dirty="0">
                <a:solidFill>
                  <a:schemeClr val="tx1"/>
                </a:solidFill>
                <a:effectLst>
                  <a:outerShdw blurRad="38100" dist="38100" dir="2700000" algn="tl">
                    <a:srgbClr val="000000">
                      <a:alpha val="43137"/>
                    </a:srgbClr>
                  </a:outerShdw>
                </a:effectLst>
              </a:endParaRPr>
            </a:p>
          </p:txBody>
        </p:sp>
        <p:sp>
          <p:nvSpPr>
            <p:cNvPr id="24" name="矩形: 圆角 23">
              <a:extLst>
                <a:ext uri="{FF2B5EF4-FFF2-40B4-BE49-F238E27FC236}">
                  <a16:creationId xmlns:a16="http://schemas.microsoft.com/office/drawing/2014/main" id="{AF005CB1-5186-4651-9CDF-DF35FB5FEF89}"/>
                </a:ext>
              </a:extLst>
            </p:cNvPr>
            <p:cNvSpPr/>
            <p:nvPr/>
          </p:nvSpPr>
          <p:spPr>
            <a:xfrm>
              <a:off x="1961342" y="2379621"/>
              <a:ext cx="1534886" cy="48907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2000" b="1" dirty="0">
                  <a:solidFill>
                    <a:schemeClr val="tx1"/>
                  </a:solidFill>
                </a:rPr>
                <a:t>Sub Set</a:t>
              </a:r>
              <a:endParaRPr lang="zh-CN" altLang="en-US" sz="2000" b="1" dirty="0">
                <a:solidFill>
                  <a:schemeClr val="tx1"/>
                </a:solidFill>
              </a:endParaRPr>
            </a:p>
          </p:txBody>
        </p:sp>
        <p:sp>
          <p:nvSpPr>
            <p:cNvPr id="25" name="矩形: 圆角 24">
              <a:extLst>
                <a:ext uri="{FF2B5EF4-FFF2-40B4-BE49-F238E27FC236}">
                  <a16:creationId xmlns:a16="http://schemas.microsoft.com/office/drawing/2014/main" id="{C163CC28-AA60-4E3C-9E8D-195E224BB8A3}"/>
                </a:ext>
              </a:extLst>
            </p:cNvPr>
            <p:cNvSpPr/>
            <p:nvPr/>
          </p:nvSpPr>
          <p:spPr>
            <a:xfrm>
              <a:off x="1966118" y="3256312"/>
              <a:ext cx="1534886" cy="489074"/>
            </a:xfrm>
            <a:prstGeom prst="roundRect">
              <a:avLst/>
            </a:prstGeom>
            <a:solidFill>
              <a:srgbClr val="92D050"/>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rPr>
                <a:t>Power Set</a:t>
              </a:r>
              <a:endParaRPr lang="zh-CN" altLang="en-US" sz="2000" b="1" dirty="0">
                <a:solidFill>
                  <a:schemeClr val="tx1"/>
                </a:solidFill>
              </a:endParaRPr>
            </a:p>
          </p:txBody>
        </p:sp>
        <p:sp>
          <p:nvSpPr>
            <p:cNvPr id="26" name="矩形: 圆角 25">
              <a:extLst>
                <a:ext uri="{FF2B5EF4-FFF2-40B4-BE49-F238E27FC236}">
                  <a16:creationId xmlns:a16="http://schemas.microsoft.com/office/drawing/2014/main" id="{EC1C91AA-B4CF-43E5-8063-99CFD210963E}"/>
                </a:ext>
              </a:extLst>
            </p:cNvPr>
            <p:cNvSpPr/>
            <p:nvPr/>
          </p:nvSpPr>
          <p:spPr>
            <a:xfrm>
              <a:off x="5026338" y="2288693"/>
              <a:ext cx="2585357" cy="1066184"/>
            </a:xfrm>
            <a:prstGeom prst="roundRect">
              <a:avLst/>
            </a:prstGeom>
            <a:solidFill>
              <a:srgbClr val="428B6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Union, Intersection</a:t>
              </a:r>
            </a:p>
            <a:p>
              <a:pPr algn="ctr"/>
              <a:r>
                <a:rPr lang="en-US" altLang="zh-CN" sz="2000" dirty="0"/>
                <a:t>Complement Difference</a:t>
              </a:r>
              <a:endParaRPr lang="zh-CN" altLang="en-US" sz="2000" dirty="0"/>
            </a:p>
          </p:txBody>
        </p:sp>
        <p:sp>
          <p:nvSpPr>
            <p:cNvPr id="27" name="矩形: 圆角 26">
              <a:extLst>
                <a:ext uri="{FF2B5EF4-FFF2-40B4-BE49-F238E27FC236}">
                  <a16:creationId xmlns:a16="http://schemas.microsoft.com/office/drawing/2014/main" id="{E29A8129-2855-41DC-9A79-391D4B528B98}"/>
                </a:ext>
              </a:extLst>
            </p:cNvPr>
            <p:cNvSpPr/>
            <p:nvPr/>
          </p:nvSpPr>
          <p:spPr>
            <a:xfrm>
              <a:off x="4903267" y="5359320"/>
              <a:ext cx="2787489" cy="840835"/>
            </a:xfrm>
            <a:prstGeom prst="roundRect">
              <a:avLst/>
            </a:prstGeom>
            <a:solidFill>
              <a:srgbClr val="428B6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Reflexive, Symmetric, Transitive </a:t>
              </a:r>
            </a:p>
          </p:txBody>
        </p:sp>
        <p:sp>
          <p:nvSpPr>
            <p:cNvPr id="28" name="矩形: 圆角 27">
              <a:extLst>
                <a:ext uri="{FF2B5EF4-FFF2-40B4-BE49-F238E27FC236}">
                  <a16:creationId xmlns:a16="http://schemas.microsoft.com/office/drawing/2014/main" id="{8C495EFE-23E1-4A75-BBC6-309AF4C66B07}"/>
                </a:ext>
              </a:extLst>
            </p:cNvPr>
            <p:cNvSpPr/>
            <p:nvPr/>
          </p:nvSpPr>
          <p:spPr>
            <a:xfrm>
              <a:off x="9304425" y="4086278"/>
              <a:ext cx="2038169" cy="489074"/>
            </a:xfrm>
            <a:prstGeom prst="roundRect">
              <a:avLst/>
            </a:prstGeom>
            <a:solidFill>
              <a:schemeClr val="accent2"/>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Relations</a:t>
              </a:r>
            </a:p>
          </p:txBody>
        </p:sp>
        <p:sp>
          <p:nvSpPr>
            <p:cNvPr id="29" name="矩形: 圆角 28">
              <a:extLst>
                <a:ext uri="{FF2B5EF4-FFF2-40B4-BE49-F238E27FC236}">
                  <a16:creationId xmlns:a16="http://schemas.microsoft.com/office/drawing/2014/main" id="{C74D97F8-2303-433A-A31C-A9680AE9AB8F}"/>
                </a:ext>
              </a:extLst>
            </p:cNvPr>
            <p:cNvSpPr/>
            <p:nvPr/>
          </p:nvSpPr>
          <p:spPr>
            <a:xfrm>
              <a:off x="9322586" y="5052227"/>
              <a:ext cx="2001843" cy="489074"/>
            </a:xfrm>
            <a:prstGeom prst="roundRect">
              <a:avLst/>
            </a:prstGeom>
            <a:solidFill>
              <a:srgbClr val="00B0F0"/>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Function</a:t>
              </a:r>
            </a:p>
          </p:txBody>
        </p:sp>
        <p:sp>
          <p:nvSpPr>
            <p:cNvPr id="31" name="矩形: 圆角 30">
              <a:extLst>
                <a:ext uri="{FF2B5EF4-FFF2-40B4-BE49-F238E27FC236}">
                  <a16:creationId xmlns:a16="http://schemas.microsoft.com/office/drawing/2014/main" id="{8FD25736-D5CA-40AF-92F1-30E91AD16101}"/>
                </a:ext>
              </a:extLst>
            </p:cNvPr>
            <p:cNvSpPr/>
            <p:nvPr/>
          </p:nvSpPr>
          <p:spPr>
            <a:xfrm>
              <a:off x="9379650" y="2381224"/>
              <a:ext cx="1887720" cy="489074"/>
            </a:xfrm>
            <a:prstGeom prst="roundRect">
              <a:avLst/>
            </a:prstGeom>
            <a:solidFill>
              <a:schemeClr val="accent2"/>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Ordered Pair</a:t>
              </a:r>
            </a:p>
          </p:txBody>
        </p:sp>
        <p:sp>
          <p:nvSpPr>
            <p:cNvPr id="32" name="矩形: 圆角 31">
              <a:extLst>
                <a:ext uri="{FF2B5EF4-FFF2-40B4-BE49-F238E27FC236}">
                  <a16:creationId xmlns:a16="http://schemas.microsoft.com/office/drawing/2014/main" id="{8A678502-CF79-4972-9217-0A818987072F}"/>
                </a:ext>
              </a:extLst>
            </p:cNvPr>
            <p:cNvSpPr/>
            <p:nvPr/>
          </p:nvSpPr>
          <p:spPr>
            <a:xfrm>
              <a:off x="9098129" y="3191142"/>
              <a:ext cx="2450760" cy="489074"/>
            </a:xfrm>
            <a:prstGeom prst="roundRect">
              <a:avLst/>
            </a:prstGeom>
            <a:solidFill>
              <a:schemeClr val="accent2"/>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Cartesian Products</a:t>
              </a:r>
            </a:p>
          </p:txBody>
        </p:sp>
        <p:sp>
          <p:nvSpPr>
            <p:cNvPr id="33" name="矩形: 圆角 32">
              <a:extLst>
                <a:ext uri="{FF2B5EF4-FFF2-40B4-BE49-F238E27FC236}">
                  <a16:creationId xmlns:a16="http://schemas.microsoft.com/office/drawing/2014/main" id="{E025EEAB-204E-4AEF-A700-34E159832A91}"/>
                </a:ext>
              </a:extLst>
            </p:cNvPr>
            <p:cNvSpPr/>
            <p:nvPr/>
          </p:nvSpPr>
          <p:spPr>
            <a:xfrm>
              <a:off x="9030829" y="6018176"/>
              <a:ext cx="2585356" cy="657261"/>
            </a:xfrm>
            <a:prstGeom prst="roundRect">
              <a:avLst/>
            </a:prstGeom>
            <a:solidFill>
              <a:srgbClr val="428B61"/>
            </a:solidFill>
            <a:ln>
              <a:solidFill>
                <a:schemeClr val="bg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Injection, Onto, Bijection</a:t>
              </a:r>
            </a:p>
          </p:txBody>
        </p:sp>
        <p:cxnSp>
          <p:nvCxnSpPr>
            <p:cNvPr id="34" name="直接箭头连接符 33">
              <a:extLst>
                <a:ext uri="{FF2B5EF4-FFF2-40B4-BE49-F238E27FC236}">
                  <a16:creationId xmlns:a16="http://schemas.microsoft.com/office/drawing/2014/main" id="{2C9A1A66-3EE5-4C09-9745-A7244A67D492}"/>
                </a:ext>
              </a:extLst>
            </p:cNvPr>
            <p:cNvCxnSpPr>
              <a:stCxn id="4" idx="2"/>
              <a:endCxn id="24" idx="0"/>
            </p:cNvCxnSpPr>
            <p:nvPr/>
          </p:nvCxnSpPr>
          <p:spPr>
            <a:xfrm rot="5400000">
              <a:off x="4226035" y="286639"/>
              <a:ext cx="595733" cy="3590231"/>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3">
              <a:extLst>
                <a:ext uri="{FF2B5EF4-FFF2-40B4-BE49-F238E27FC236}">
                  <a16:creationId xmlns:a16="http://schemas.microsoft.com/office/drawing/2014/main" id="{B9D0FFFB-9565-40F9-9C4D-D08D8F9E3E60}"/>
                </a:ext>
              </a:extLst>
            </p:cNvPr>
            <p:cNvCxnSpPr>
              <a:cxnSpLocks/>
              <a:stCxn id="24" idx="2"/>
              <a:endCxn id="25" idx="0"/>
            </p:cNvCxnSpPr>
            <p:nvPr/>
          </p:nvCxnSpPr>
          <p:spPr>
            <a:xfrm rot="16200000" flipH="1">
              <a:off x="2537365" y="3060115"/>
              <a:ext cx="387617" cy="4776"/>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3">
              <a:extLst>
                <a:ext uri="{FF2B5EF4-FFF2-40B4-BE49-F238E27FC236}">
                  <a16:creationId xmlns:a16="http://schemas.microsoft.com/office/drawing/2014/main" id="{B974160A-A511-4CE9-B236-B6500D04C87E}"/>
                </a:ext>
              </a:extLst>
            </p:cNvPr>
            <p:cNvCxnSpPr>
              <a:cxnSpLocks/>
              <a:stCxn id="4" idx="2"/>
              <a:endCxn id="26" idx="0"/>
            </p:cNvCxnSpPr>
            <p:nvPr/>
          </p:nvCxnSpPr>
          <p:spPr>
            <a:xfrm rot="16200000" flipH="1">
              <a:off x="6066614" y="2036289"/>
              <a:ext cx="504805" cy="1"/>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33">
              <a:extLst>
                <a:ext uri="{FF2B5EF4-FFF2-40B4-BE49-F238E27FC236}">
                  <a16:creationId xmlns:a16="http://schemas.microsoft.com/office/drawing/2014/main" id="{D43A4CCF-B094-40A2-83E9-EC1108807C92}"/>
                </a:ext>
              </a:extLst>
            </p:cNvPr>
            <p:cNvCxnSpPr>
              <a:cxnSpLocks/>
              <a:stCxn id="4" idx="2"/>
              <a:endCxn id="31" idx="0"/>
            </p:cNvCxnSpPr>
            <p:nvPr/>
          </p:nvCxnSpPr>
          <p:spPr>
            <a:xfrm rot="16200000" flipH="1">
              <a:off x="8022595" y="80309"/>
              <a:ext cx="597336" cy="4004494"/>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33">
              <a:extLst>
                <a:ext uri="{FF2B5EF4-FFF2-40B4-BE49-F238E27FC236}">
                  <a16:creationId xmlns:a16="http://schemas.microsoft.com/office/drawing/2014/main" id="{447D0E6B-EBF7-47CD-BFF2-D15729A8AFFF}"/>
                </a:ext>
              </a:extLst>
            </p:cNvPr>
            <p:cNvCxnSpPr>
              <a:cxnSpLocks/>
              <a:stCxn id="31" idx="2"/>
              <a:endCxn id="32" idx="0"/>
            </p:cNvCxnSpPr>
            <p:nvPr/>
          </p:nvCxnSpPr>
          <p:spPr>
            <a:xfrm rot="5400000">
              <a:off x="10163088" y="3030720"/>
              <a:ext cx="320844" cy="1"/>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33">
              <a:extLst>
                <a:ext uri="{FF2B5EF4-FFF2-40B4-BE49-F238E27FC236}">
                  <a16:creationId xmlns:a16="http://schemas.microsoft.com/office/drawing/2014/main" id="{2DAFDDA5-54CD-4E54-84FB-6F4ABDB9D1FA}"/>
                </a:ext>
              </a:extLst>
            </p:cNvPr>
            <p:cNvCxnSpPr>
              <a:cxnSpLocks/>
              <a:stCxn id="32" idx="2"/>
              <a:endCxn id="28" idx="0"/>
            </p:cNvCxnSpPr>
            <p:nvPr/>
          </p:nvCxnSpPr>
          <p:spPr>
            <a:xfrm rot="16200000" flipH="1">
              <a:off x="10120478" y="3883246"/>
              <a:ext cx="406062" cy="1"/>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33">
              <a:extLst>
                <a:ext uri="{FF2B5EF4-FFF2-40B4-BE49-F238E27FC236}">
                  <a16:creationId xmlns:a16="http://schemas.microsoft.com/office/drawing/2014/main" id="{73068BDC-D739-4E52-9072-839203C4A209}"/>
                </a:ext>
              </a:extLst>
            </p:cNvPr>
            <p:cNvCxnSpPr>
              <a:cxnSpLocks/>
              <a:stCxn id="28" idx="2"/>
              <a:endCxn id="29" idx="0"/>
            </p:cNvCxnSpPr>
            <p:nvPr/>
          </p:nvCxnSpPr>
          <p:spPr>
            <a:xfrm rot="5400000">
              <a:off x="10085072" y="4813788"/>
              <a:ext cx="476875" cy="2"/>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33">
              <a:extLst>
                <a:ext uri="{FF2B5EF4-FFF2-40B4-BE49-F238E27FC236}">
                  <a16:creationId xmlns:a16="http://schemas.microsoft.com/office/drawing/2014/main" id="{BF6753F5-1005-4BAB-894D-1B4C04F72B13}"/>
                </a:ext>
              </a:extLst>
            </p:cNvPr>
            <p:cNvCxnSpPr>
              <a:cxnSpLocks/>
              <a:stCxn id="28" idx="2"/>
              <a:endCxn id="27" idx="0"/>
            </p:cNvCxnSpPr>
            <p:nvPr/>
          </p:nvCxnSpPr>
          <p:spPr>
            <a:xfrm rot="5400000">
              <a:off x="7918277" y="2954087"/>
              <a:ext cx="783968" cy="4026498"/>
            </a:xfrm>
            <a:prstGeom prst="bentConnector3">
              <a:avLst>
                <a:gd name="adj1" fmla="val 23618"/>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33">
              <a:extLst>
                <a:ext uri="{FF2B5EF4-FFF2-40B4-BE49-F238E27FC236}">
                  <a16:creationId xmlns:a16="http://schemas.microsoft.com/office/drawing/2014/main" id="{94D1BAB6-4B01-423A-A398-D8D166EF926A}"/>
                </a:ext>
              </a:extLst>
            </p:cNvPr>
            <p:cNvCxnSpPr>
              <a:cxnSpLocks/>
              <a:stCxn id="29" idx="2"/>
              <a:endCxn id="33" idx="0"/>
            </p:cNvCxnSpPr>
            <p:nvPr/>
          </p:nvCxnSpPr>
          <p:spPr>
            <a:xfrm rot="5400000">
              <a:off x="10085071" y="5779738"/>
              <a:ext cx="476875" cy="1"/>
            </a:xfrm>
            <a:prstGeom prst="bentConnector3">
              <a:avLst>
                <a:gd name="adj1" fmla="val 50000"/>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04803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Contents of Set Theory</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5" name="Rectangle 3">
            <a:extLst>
              <a:ext uri="{FF2B5EF4-FFF2-40B4-BE49-F238E27FC236}">
                <a16:creationId xmlns:a16="http://schemas.microsoft.com/office/drawing/2014/main" id="{5936A630-4EC1-403B-8EAE-E8F11AD1DE75}"/>
              </a:ext>
            </a:extLst>
          </p:cNvPr>
          <p:cNvSpPr txBox="1">
            <a:spLocks noChangeArrowheads="1"/>
          </p:cNvSpPr>
          <p:nvPr/>
        </p:nvSpPr>
        <p:spPr>
          <a:xfrm>
            <a:off x="2095500" y="1294511"/>
            <a:ext cx="8001000" cy="3997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b="1" dirty="0">
                <a:solidFill>
                  <a:schemeClr val="accent1"/>
                </a:solidFill>
                <a:ea typeface="宋体" panose="02010600030101010101" pitchFamily="2" charset="-122"/>
                <a:cs typeface="Times New Roman" panose="02020603050405020304" pitchFamily="18" charset="0"/>
              </a:rPr>
              <a:t>Concepts and Representations</a:t>
            </a:r>
          </a:p>
          <a:p>
            <a:pPr>
              <a:lnSpc>
                <a:spcPct val="150000"/>
              </a:lnSpc>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Basic Operations</a:t>
            </a:r>
          </a:p>
          <a:p>
            <a:pPr>
              <a:lnSpc>
                <a:spcPct val="150000"/>
              </a:lnSpc>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Principle of Inclusion-Exclusion </a:t>
            </a:r>
            <a:endParaRPr lang="zh-CN" altLang="en-US" b="1" dirty="0">
              <a:ea typeface="宋体" panose="02010600030101010101" pitchFamily="2" charset="-122"/>
              <a:cs typeface="Times New Roman" panose="02020603050405020304" pitchFamily="18" charset="0"/>
            </a:endParaRPr>
          </a:p>
          <a:p>
            <a:pPr>
              <a:lnSpc>
                <a:spcPct val="150000"/>
              </a:lnSpc>
              <a:buFont typeface="Wingdings" panose="05000000000000000000" pitchFamily="2" charset="2"/>
              <a:buChar char="l"/>
            </a:pPr>
            <a:endParaRPr lang="zh-CN" altLang="en-US" b="1" dirty="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558787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369880"/>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3 Set Theory</a:t>
            </a:r>
          </a:p>
          <a:p>
            <a:pPr algn="ctr"/>
            <a:endParaRPr lang="en-US" altLang="zh-CN" sz="5400" b="1"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3.1 Concepts and Representations</a:t>
            </a:r>
          </a:p>
        </p:txBody>
      </p:sp>
    </p:spTree>
    <p:extLst>
      <p:ext uri="{BB962C8B-B14F-4D97-AF65-F5344CB8AC3E}">
        <p14:creationId xmlns:p14="http://schemas.microsoft.com/office/powerpoint/2010/main" val="341938674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矩形 12">
            <a:extLst>
              <a:ext uri="{FF2B5EF4-FFF2-40B4-BE49-F238E27FC236}">
                <a16:creationId xmlns:a16="http://schemas.microsoft.com/office/drawing/2014/main" id="{2DFCE990-DE9A-4265-A605-CD325115D88A}"/>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集合及元素</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6" name="文本框 15">
            <a:extLst>
              <a:ext uri="{FF2B5EF4-FFF2-40B4-BE49-F238E27FC236}">
                <a16:creationId xmlns:a16="http://schemas.microsoft.com/office/drawing/2014/main" id="{F7A3F41B-308F-4232-9F10-7DB624028D9A}"/>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Concepts and Representations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7" name="Text Box 6">
            <a:extLst>
              <a:ext uri="{FF2B5EF4-FFF2-40B4-BE49-F238E27FC236}">
                <a16:creationId xmlns:a16="http://schemas.microsoft.com/office/drawing/2014/main" id="{D0C91B23-7049-4462-92FC-8F73EE87640B}"/>
              </a:ext>
            </a:extLst>
          </p:cNvPr>
          <p:cNvSpPr txBox="1">
            <a:spLocks noChangeArrowheads="1"/>
          </p:cNvSpPr>
          <p:nvPr/>
        </p:nvSpPr>
        <p:spPr bwMode="auto">
          <a:xfrm>
            <a:off x="2065465" y="1204087"/>
            <a:ext cx="6480175" cy="708025"/>
          </a:xfrm>
          <a:prstGeom prst="rect">
            <a:avLst/>
          </a:prstGeom>
          <a:noFill/>
          <a:ln>
            <a:noFill/>
          </a:ln>
        </p:spPr>
        <p:txBody>
          <a:bodyPr>
            <a:spAutoFit/>
          </a:bodyPr>
          <a:lstStyle>
            <a:lvl1pPr>
              <a:defRPr sz="2400" i="1">
                <a:solidFill>
                  <a:schemeClr val="tx1"/>
                </a:solidFill>
                <a:latin typeface="Times New Roman" panose="02020603050405020304" pitchFamily="18" charset="0"/>
              </a:defRPr>
            </a:lvl1pPr>
            <a:lvl2pPr marL="742950" indent="-285750">
              <a:defRPr sz="2400" i="1">
                <a:solidFill>
                  <a:schemeClr val="tx1"/>
                </a:solidFill>
                <a:latin typeface="Times New Roman" panose="02020603050405020304" pitchFamily="18" charset="0"/>
              </a:defRPr>
            </a:lvl2pPr>
            <a:lvl3pPr marL="1143000" indent="-228600">
              <a:defRPr sz="2400" i="1">
                <a:solidFill>
                  <a:schemeClr val="tx1"/>
                </a:solidFill>
                <a:latin typeface="Times New Roman" panose="02020603050405020304" pitchFamily="18" charset="0"/>
              </a:defRPr>
            </a:lvl3pPr>
            <a:lvl4pPr marL="1600200" indent="-228600">
              <a:defRPr sz="2400" i="1">
                <a:solidFill>
                  <a:schemeClr val="tx1"/>
                </a:solidFill>
                <a:latin typeface="Times New Roman" panose="02020603050405020304" pitchFamily="18" charset="0"/>
              </a:defRPr>
            </a:lvl4pPr>
            <a:lvl5pPr marL="2057400" indent="-228600">
              <a:defRPr sz="2400" i="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defRPr>
            </a:lvl9pPr>
          </a:lstStyle>
          <a:p>
            <a:pPr eaLnBrk="1" hangingPunct="1">
              <a:spcBef>
                <a:spcPct val="50000"/>
              </a:spcBef>
              <a:defRPr/>
            </a:pPr>
            <a:r>
              <a:rPr lang="en-US" altLang="zh-CN" sz="4000" i="0" dirty="0">
                <a:solidFill>
                  <a:srgbClr val="003366"/>
                </a:solidFill>
                <a:latin typeface="+mj-lt"/>
                <a:ea typeface="宋体" panose="02010600030101010101" pitchFamily="2" charset="-122"/>
                <a:cs typeface="+mj-cs"/>
              </a:rPr>
              <a:t>1.Sets &amp; Elements</a:t>
            </a:r>
          </a:p>
        </p:txBody>
      </p:sp>
      <p:sp>
        <p:nvSpPr>
          <p:cNvPr id="18" name="Rectangle 3">
            <a:extLst>
              <a:ext uri="{FF2B5EF4-FFF2-40B4-BE49-F238E27FC236}">
                <a16:creationId xmlns:a16="http://schemas.microsoft.com/office/drawing/2014/main" id="{A12CC728-7FFB-4D6F-9E2A-63FCC1926824}"/>
              </a:ext>
            </a:extLst>
          </p:cNvPr>
          <p:cNvSpPr txBox="1">
            <a:spLocks noChangeArrowheads="1"/>
          </p:cNvSpPr>
          <p:nvPr/>
        </p:nvSpPr>
        <p:spPr>
          <a:xfrm>
            <a:off x="2281733" y="2088389"/>
            <a:ext cx="9790294" cy="4105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en-US" altLang="zh-CN" u="sng" dirty="0">
                <a:solidFill>
                  <a:srgbClr val="FF0000"/>
                </a:solidFill>
                <a:effectLst>
                  <a:outerShdw blurRad="38100" dist="38100" dir="2700000" algn="tl">
                    <a:srgbClr val="C0C0C0"/>
                  </a:outerShdw>
                </a:effectLst>
                <a:ea typeface="宋体" pitchFamily="2" charset="-122"/>
                <a:cs typeface="Times New Roman" panose="02020603050405020304" pitchFamily="18" charset="0"/>
              </a:rPr>
              <a:t> Set</a:t>
            </a:r>
            <a:r>
              <a:rPr lang="en-US" altLang="zh-CN" u="sng" dirty="0">
                <a:effectLst>
                  <a:outerShdw blurRad="38100" dist="38100" dir="2700000" algn="tl">
                    <a:srgbClr val="C0C0C0"/>
                  </a:outerShdw>
                </a:effectLst>
                <a:ea typeface="宋体" pitchFamily="2" charset="-122"/>
                <a:cs typeface="Times New Roman" panose="02020603050405020304" pitchFamily="18" charset="0"/>
              </a:rPr>
              <a:t> = a collection of distinct unordered objects. </a:t>
            </a:r>
            <a:r>
              <a:rPr lang="en-US" altLang="zh-CN" dirty="0">
                <a:effectLst>
                  <a:outerShdw blurRad="38100" dist="38100" dir="2700000" algn="tl">
                    <a:srgbClr val="C0C0C0"/>
                  </a:outerShdw>
                </a:effectLst>
                <a:ea typeface="宋体" pitchFamily="2" charset="-122"/>
                <a:cs typeface="Times New Roman" panose="02020603050405020304" pitchFamily="18" charset="0"/>
              </a:rPr>
              <a:t>In general, these objects share some common properties.</a:t>
            </a:r>
          </a:p>
          <a:p>
            <a:pPr>
              <a:buFont typeface="Wingdings" panose="05000000000000000000" pitchFamily="2" charset="2"/>
              <a:buChar char="l"/>
              <a:defRPr/>
            </a:pPr>
            <a:r>
              <a:rPr lang="en-US" altLang="zh-CN" dirty="0">
                <a:ea typeface="宋体" pitchFamily="2" charset="-122"/>
                <a:cs typeface="Times New Roman" panose="02020603050405020304" pitchFamily="18" charset="0"/>
              </a:rPr>
              <a:t> Members of a set are called </a:t>
            </a:r>
            <a:r>
              <a:rPr lang="en-US" altLang="zh-CN" u="sng" dirty="0">
                <a:solidFill>
                  <a:srgbClr val="FF0000"/>
                </a:solidFill>
                <a:ea typeface="宋体" pitchFamily="2" charset="-122"/>
                <a:cs typeface="Times New Roman" panose="02020603050405020304" pitchFamily="18" charset="0"/>
              </a:rPr>
              <a:t>elements</a:t>
            </a:r>
            <a:endParaRPr lang="zh-CN" altLang="en-US" u="sng" dirty="0">
              <a:solidFill>
                <a:srgbClr val="FF0000"/>
              </a:solidFill>
              <a:ea typeface="宋体" pitchFamily="2" charset="-122"/>
              <a:cs typeface="Times New Roman" panose="02020603050405020304" pitchFamily="18" charset="0"/>
            </a:endParaRPr>
          </a:p>
          <a:p>
            <a:pPr lvl="1">
              <a:buFont typeface="Wingdings" panose="05000000000000000000" pitchFamily="2" charset="2"/>
              <a:buChar char="Ø"/>
              <a:defRPr/>
            </a:pPr>
            <a:r>
              <a:rPr lang="en-US" altLang="zh-CN" dirty="0">
                <a:effectLst>
                  <a:outerShdw blurRad="38100" dist="38100" dir="2700000" algn="tl">
                    <a:srgbClr val="C0C0C0"/>
                  </a:outerShdw>
                </a:effectLst>
                <a:ea typeface="宋体" pitchFamily="2" charset="-122"/>
                <a:cs typeface="Times New Roman" panose="02020603050405020304" pitchFamily="18" charset="0"/>
              </a:rPr>
              <a:t>All Chinese</a:t>
            </a:r>
          </a:p>
          <a:p>
            <a:pPr lvl="1">
              <a:buFont typeface="Wingdings" panose="05000000000000000000" pitchFamily="2" charset="2"/>
              <a:buChar char="Ø"/>
              <a:defRPr/>
            </a:pPr>
            <a:r>
              <a:rPr lang="en-US" altLang="zh-CN" dirty="0">
                <a:effectLst>
                  <a:outerShdw blurRad="38100" dist="38100" dir="2700000" algn="tl">
                    <a:srgbClr val="C0C0C0"/>
                  </a:outerShdw>
                </a:effectLst>
                <a:ea typeface="宋体" pitchFamily="2" charset="-122"/>
                <a:cs typeface="Times New Roman" panose="02020603050405020304" pitchFamily="18" charset="0"/>
              </a:rPr>
              <a:t>All people named David. </a:t>
            </a:r>
            <a:endParaRPr lang="zh-CN" altLang="en-US" dirty="0">
              <a:effectLst>
                <a:outerShdw blurRad="38100" dist="38100" dir="2700000" algn="tl">
                  <a:srgbClr val="C0C0C0"/>
                </a:outerShdw>
              </a:effectLst>
              <a:ea typeface="宋体" pitchFamily="2" charset="-122"/>
              <a:cs typeface="Times New Roman" panose="02020603050405020304" pitchFamily="18" charset="0"/>
            </a:endParaRPr>
          </a:p>
          <a:p>
            <a:pPr>
              <a:buFont typeface="Wingdings" panose="05000000000000000000" pitchFamily="2" charset="2"/>
              <a:buChar char="l"/>
              <a:defRPr/>
            </a:pPr>
            <a:r>
              <a:rPr lang="en-US" altLang="zh-CN" dirty="0">
                <a:effectLst>
                  <a:outerShdw blurRad="38100" dist="38100" dir="2700000" algn="tl">
                    <a:srgbClr val="C0C0C0"/>
                  </a:outerShdw>
                </a:effectLst>
                <a:ea typeface="宋体" pitchFamily="2" charset="-122"/>
                <a:cs typeface="Times New Roman" panose="02020603050405020304" pitchFamily="18" charset="0"/>
              </a:rPr>
              <a:t> Use </a:t>
            </a:r>
            <a:r>
              <a:rPr lang="en-US" altLang="zh-CN" dirty="0">
                <a:solidFill>
                  <a:srgbClr val="FF0000"/>
                </a:solidFill>
                <a:effectLst>
                  <a:outerShdw blurRad="38100" dist="38100" dir="2700000" algn="tl">
                    <a:srgbClr val="C0C0C0"/>
                  </a:outerShdw>
                </a:effectLst>
                <a:ea typeface="宋体" pitchFamily="2" charset="-122"/>
                <a:cs typeface="Times New Roman" panose="02020603050405020304" pitchFamily="18" charset="0"/>
              </a:rPr>
              <a:t>uppercase letters to denote sets </a:t>
            </a:r>
            <a:r>
              <a:rPr lang="en-US" altLang="zh-CN" dirty="0">
                <a:effectLst>
                  <a:outerShdw blurRad="38100" dist="38100" dir="2700000" algn="tl">
                    <a:srgbClr val="C0C0C0"/>
                  </a:outerShdw>
                </a:effectLst>
                <a:ea typeface="宋体" pitchFamily="2" charset="-122"/>
                <a:cs typeface="Times New Roman" panose="02020603050405020304" pitchFamily="18" charset="0"/>
              </a:rPr>
              <a:t>(</a:t>
            </a:r>
            <a:r>
              <a:rPr lang="en-US" altLang="zh-CN" i="1" dirty="0">
                <a:effectLst>
                  <a:outerShdw blurRad="38100" dist="38100" dir="2700000" algn="tl">
                    <a:srgbClr val="C0C0C0"/>
                  </a:outerShdw>
                </a:effectLst>
                <a:ea typeface="宋体" pitchFamily="2" charset="-122"/>
                <a:cs typeface="Times New Roman" panose="02020603050405020304" pitchFamily="18" charset="0"/>
              </a:rPr>
              <a:t>A</a:t>
            </a:r>
            <a:r>
              <a:rPr lang="en-US" altLang="zh-CN" dirty="0">
                <a:effectLst>
                  <a:outerShdw blurRad="38100" dist="38100" dir="2700000" algn="tl">
                    <a:srgbClr val="C0C0C0"/>
                  </a:outerShdw>
                </a:effectLst>
                <a:ea typeface="宋体" pitchFamily="2" charset="-122"/>
                <a:cs typeface="Times New Roman" panose="02020603050405020304" pitchFamily="18" charset="0"/>
              </a:rPr>
              <a:t>) and </a:t>
            </a:r>
            <a:r>
              <a:rPr lang="en-US" altLang="zh-CN" dirty="0">
                <a:solidFill>
                  <a:srgbClr val="FF0000"/>
                </a:solidFill>
                <a:effectLst>
                  <a:outerShdw blurRad="38100" dist="38100" dir="2700000" algn="tl">
                    <a:srgbClr val="C0C0C0"/>
                  </a:outerShdw>
                </a:effectLst>
                <a:ea typeface="宋体" pitchFamily="2" charset="-122"/>
                <a:cs typeface="Times New Roman" panose="02020603050405020304" pitchFamily="18" charset="0"/>
              </a:rPr>
              <a:t>lowercase letters to represent elements </a:t>
            </a:r>
            <a:r>
              <a:rPr lang="en-US" altLang="zh-CN" dirty="0">
                <a:effectLst>
                  <a:outerShdw blurRad="38100" dist="38100" dir="2700000" algn="tl">
                    <a:srgbClr val="C0C0C0"/>
                  </a:outerShdw>
                </a:effectLst>
                <a:ea typeface="宋体" pitchFamily="2" charset="-122"/>
                <a:cs typeface="Times New Roman" panose="02020603050405020304" pitchFamily="18" charset="0"/>
              </a:rPr>
              <a:t>(</a:t>
            </a:r>
            <a:r>
              <a:rPr lang="en-US" altLang="zh-CN" i="1" dirty="0">
                <a:effectLst>
                  <a:outerShdw blurRad="38100" dist="38100" dir="2700000" algn="tl">
                    <a:srgbClr val="C0C0C0"/>
                  </a:outerShdw>
                </a:effectLst>
                <a:ea typeface="宋体" pitchFamily="2" charset="-122"/>
                <a:cs typeface="Times New Roman" panose="02020603050405020304" pitchFamily="18" charset="0"/>
              </a:rPr>
              <a:t>a</a:t>
            </a:r>
            <a:r>
              <a:rPr lang="en-US" altLang="zh-CN" dirty="0">
                <a:effectLst>
                  <a:outerShdw blurRad="38100" dist="38100" dir="2700000" algn="tl">
                    <a:srgbClr val="C0C0C0"/>
                  </a:outerShdw>
                </a:effectLst>
                <a:ea typeface="宋体" pitchFamily="2" charset="-122"/>
                <a:cs typeface="Times New Roman" panose="02020603050405020304" pitchFamily="18" charset="0"/>
              </a:rPr>
              <a:t>)</a:t>
            </a:r>
          </a:p>
          <a:p>
            <a:pPr lvl="1">
              <a:buFont typeface="Wingdings" panose="05000000000000000000" pitchFamily="2" charset="2"/>
              <a:buChar char="Ø"/>
              <a:defRPr/>
            </a:pPr>
            <a:r>
              <a:rPr lang="en-US" altLang="zh-CN" dirty="0">
                <a:effectLst>
                  <a:outerShdw blurRad="38100" dist="38100" dir="2700000" algn="tl">
                    <a:srgbClr val="C0C0C0"/>
                  </a:outerShdw>
                </a:effectLst>
                <a:ea typeface="宋体" pitchFamily="2" charset="-122"/>
                <a:cs typeface="Times New Roman" panose="02020603050405020304" pitchFamily="18" charset="0"/>
              </a:rPr>
              <a:t>If object </a:t>
            </a:r>
            <a:r>
              <a:rPr lang="en-US" altLang="zh-CN" i="1"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a</a:t>
            </a:r>
            <a:r>
              <a:rPr lang="en-US" altLang="zh-CN"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 is an element of set A,</a:t>
            </a:r>
            <a:r>
              <a:rPr lang="zh-CN" altLang="en-US" dirty="0">
                <a:effectLst>
                  <a:outerShdw blurRad="38100" dist="38100" dir="2700000" algn="tl">
                    <a:srgbClr val="C0C0C0"/>
                  </a:outerShdw>
                </a:effectLst>
                <a:ea typeface="宋体" pitchFamily="2" charset="-122"/>
                <a:cs typeface="Times New Roman" panose="02020603050405020304" pitchFamily="18" charset="0"/>
              </a:rPr>
              <a:t> “</a:t>
            </a:r>
            <a:r>
              <a:rPr lang="en-US" altLang="zh-CN" i="1" dirty="0" err="1">
                <a:effectLst>
                  <a:outerShdw blurRad="38100" dist="38100" dir="2700000" algn="tl">
                    <a:srgbClr val="C0C0C0"/>
                  </a:outerShdw>
                </a:effectLst>
                <a:ea typeface="宋体" pitchFamily="2" charset="-122"/>
                <a:cs typeface="Times New Roman" panose="02020603050405020304" pitchFamily="18" charset="0"/>
              </a:rPr>
              <a:t>a</a:t>
            </a:r>
            <a:r>
              <a:rPr lang="en-US" altLang="zh-CN" dirty="0" err="1">
                <a:effectLst>
                  <a:outerShdw blurRad="38100" dist="38100" dir="2700000" algn="tl">
                    <a:srgbClr val="C0C0C0"/>
                  </a:outerShdw>
                </a:effectLst>
                <a:ea typeface="宋体" pitchFamily="2" charset="-122"/>
                <a:cs typeface="Times New Roman" panose="02020603050405020304" pitchFamily="18" charset="0"/>
              </a:rPr>
              <a:t>∈</a:t>
            </a:r>
            <a:r>
              <a:rPr lang="en-US" altLang="zh-CN" i="1" dirty="0" err="1">
                <a:effectLst>
                  <a:outerShdw blurRad="38100" dist="38100" dir="2700000" algn="tl">
                    <a:srgbClr val="C0C0C0"/>
                  </a:outerShdw>
                </a:effectLst>
                <a:ea typeface="宋体" pitchFamily="2" charset="-122"/>
                <a:cs typeface="Times New Roman" panose="02020603050405020304" pitchFamily="18" charset="0"/>
              </a:rPr>
              <a:t>A</a:t>
            </a:r>
            <a:r>
              <a:rPr lang="en-US" altLang="zh-CN" dirty="0">
                <a:effectLst>
                  <a:outerShdw blurRad="38100" dist="38100" dir="2700000" algn="tl">
                    <a:srgbClr val="C0C0C0"/>
                  </a:outerShdw>
                </a:effectLst>
                <a:ea typeface="宋体" pitchFamily="2" charset="-122"/>
                <a:cs typeface="Times New Roman" panose="02020603050405020304" pitchFamily="18" charset="0"/>
              </a:rPr>
              <a:t>”</a:t>
            </a:r>
          </a:p>
          <a:p>
            <a:pPr lvl="1">
              <a:buFont typeface="Wingdings" panose="05000000000000000000" pitchFamily="2" charset="2"/>
              <a:buChar char="Ø"/>
              <a:defRPr/>
            </a:pPr>
            <a:r>
              <a:rPr lang="en-US" altLang="zh-CN" dirty="0">
                <a:effectLst>
                  <a:outerShdw blurRad="38100" dist="38100" dir="2700000" algn="tl">
                    <a:srgbClr val="C0C0C0"/>
                  </a:outerShdw>
                </a:effectLst>
                <a:ea typeface="宋体" pitchFamily="2" charset="-122"/>
                <a:cs typeface="Times New Roman" panose="02020603050405020304" pitchFamily="18" charset="0"/>
              </a:rPr>
              <a:t>If object </a:t>
            </a:r>
            <a:r>
              <a:rPr lang="en-US" altLang="zh-CN" i="1"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a</a:t>
            </a:r>
            <a:r>
              <a:rPr lang="en-US" altLang="zh-CN"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 is not an element of set </a:t>
            </a:r>
            <a:r>
              <a:rPr lang="en-US" altLang="zh-CN" i="1"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A</a:t>
            </a:r>
            <a:r>
              <a:rPr lang="en-US" altLang="zh-CN" dirty="0">
                <a:effectLst>
                  <a:outerShdw blurRad="38100" dist="38100" dir="2700000" algn="tl">
                    <a:srgbClr val="C0C0C0"/>
                  </a:outerShdw>
                </a:effectLst>
                <a:ea typeface="宋体" pitchFamily="2" charset="-122"/>
                <a:cs typeface="Times New Roman" panose="02020603050405020304" pitchFamily="18" charset="0"/>
                <a:sym typeface="Symbol" panose="05050102010706020507" pitchFamily="18" charset="2"/>
              </a:rPr>
              <a:t>,</a:t>
            </a:r>
            <a:r>
              <a:rPr lang="zh-CN" altLang="en-US" dirty="0">
                <a:effectLst>
                  <a:outerShdw blurRad="38100" dist="38100" dir="2700000" algn="tl">
                    <a:srgbClr val="C0C0C0"/>
                  </a:outerShdw>
                </a:effectLst>
                <a:ea typeface="宋体" pitchFamily="2" charset="-122"/>
                <a:cs typeface="Times New Roman" panose="02020603050405020304" pitchFamily="18" charset="0"/>
              </a:rPr>
              <a:t> “</a:t>
            </a:r>
            <a:r>
              <a:rPr lang="en-US" altLang="zh-CN" i="1" dirty="0">
                <a:effectLst>
                  <a:outerShdw blurRad="38100" dist="38100" dir="2700000" algn="tl">
                    <a:srgbClr val="C0C0C0"/>
                  </a:outerShdw>
                </a:effectLst>
                <a:ea typeface="宋体" pitchFamily="2" charset="-122"/>
                <a:cs typeface="Times New Roman" panose="02020603050405020304" pitchFamily="18" charset="0"/>
              </a:rPr>
              <a:t>a</a:t>
            </a:r>
            <a:r>
              <a:rPr lang="zh-CN" altLang="en-US" dirty="0">
                <a:effectLst>
                  <a:outerShdw blurRad="38100" dist="38100" dir="2700000" algn="tl">
                    <a:srgbClr val="C0C0C0"/>
                  </a:outerShdw>
                </a:effectLst>
                <a:ea typeface="宋体" pitchFamily="2" charset="-122"/>
                <a:cs typeface="Times New Roman" panose="02020603050405020304" pitchFamily="18" charset="0"/>
              </a:rPr>
              <a:t>∉</a:t>
            </a:r>
            <a:r>
              <a:rPr lang="en-US" altLang="zh-CN" i="1" dirty="0">
                <a:effectLst>
                  <a:outerShdw blurRad="38100" dist="38100" dir="2700000" algn="tl">
                    <a:srgbClr val="C0C0C0"/>
                  </a:outerShdw>
                </a:effectLst>
                <a:ea typeface="宋体" pitchFamily="2" charset="-122"/>
                <a:cs typeface="Times New Roman" panose="02020603050405020304" pitchFamily="18" charset="0"/>
              </a:rPr>
              <a:t>A</a:t>
            </a:r>
            <a:r>
              <a:rPr lang="en-US" altLang="zh-CN" dirty="0">
                <a:effectLst>
                  <a:outerShdw blurRad="38100" dist="38100" dir="2700000" algn="tl">
                    <a:srgbClr val="C0C0C0"/>
                  </a:outerShdw>
                </a:effectLst>
                <a:ea typeface="宋体" pitchFamily="2" charset="-122"/>
                <a:cs typeface="Times New Roman" panose="02020603050405020304" pitchFamily="18" charset="0"/>
              </a:rPr>
              <a:t>”</a:t>
            </a:r>
            <a:endParaRPr lang="zh-CN" altLang="en-US" dirty="0">
              <a:effectLst>
                <a:outerShdw blurRad="38100" dist="38100" dir="2700000" algn="tl">
                  <a:srgbClr val="C0C0C0"/>
                </a:outerShdw>
              </a:effectLst>
              <a:ea typeface="宋体" pitchFamily="2" charset="-122"/>
              <a:cs typeface="Times New Roman" panose="02020603050405020304" pitchFamily="18" charset="0"/>
            </a:endParaRPr>
          </a:p>
        </p:txBody>
      </p:sp>
    </p:spTree>
    <p:extLst>
      <p:ext uri="{BB962C8B-B14F-4D97-AF65-F5344CB8AC3E}">
        <p14:creationId xmlns:p14="http://schemas.microsoft.com/office/powerpoint/2010/main" val="1723206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Effect transition="in" filter="blinds(horizontal)">
                                      <p:cBhvr>
                                        <p:cTn id="7" dur="500"/>
                                        <p:tgtEl>
                                          <p:spTgt spid="18">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xEl>
                                              <p:pRg st="4" end="4"/>
                                            </p:txEl>
                                          </p:spTgt>
                                        </p:tgtEl>
                                        <p:attrNameLst>
                                          <p:attrName>style.visibility</p:attrName>
                                        </p:attrNameLst>
                                      </p:cBhvr>
                                      <p:to>
                                        <p:strVal val="visible"/>
                                      </p:to>
                                    </p:set>
                                    <p:animEffect transition="in" filter="blinds(horizontal)">
                                      <p:cBhvr>
                                        <p:cTn id="10" dur="500"/>
                                        <p:tgtEl>
                                          <p:spTgt spid="18">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xEl>
                                              <p:pRg st="6" end="6"/>
                                            </p:txEl>
                                          </p:spTgt>
                                        </p:tgtEl>
                                        <p:attrNameLst>
                                          <p:attrName>style.visibility</p:attrName>
                                        </p:attrNameLst>
                                      </p:cBhvr>
                                      <p:to>
                                        <p:strVal val="visible"/>
                                      </p:to>
                                    </p:set>
                                    <p:animEffect transition="in" filter="blinds(horizontal)">
                                      <p:cBhvr>
                                        <p:cTn id="13"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Representation of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E21EAE50-EA92-4B6E-8847-5F9089311ABD}"/>
              </a:ext>
            </a:extLst>
          </p:cNvPr>
          <p:cNvSpPr txBox="1">
            <a:spLocks noChangeArrowheads="1"/>
          </p:cNvSpPr>
          <p:nvPr/>
        </p:nvSpPr>
        <p:spPr>
          <a:xfrm>
            <a:off x="2042922" y="1267968"/>
            <a:ext cx="9795510" cy="5224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dirty="0">
                <a:ea typeface="宋体" panose="02010600030101010101" pitchFamily="2" charset="-122"/>
                <a:cs typeface="Times New Roman" panose="02020603050405020304" pitchFamily="18" charset="0"/>
              </a:rPr>
              <a:t>(</a:t>
            </a:r>
            <a:r>
              <a:rPr kumimoji="1" lang="en-US" altLang="zh-CN" dirty="0">
                <a:ea typeface="宋体" panose="02010600030101010101" pitchFamily="2" charset="-122"/>
                <a:cs typeface="Times New Roman" panose="02020603050405020304" pitchFamily="18" charset="0"/>
              </a:rPr>
              <a:t>1</a:t>
            </a:r>
            <a:r>
              <a:rPr lang="en-US" altLang="zh-CN" dirty="0">
                <a:ea typeface="宋体" panose="02010600030101010101" pitchFamily="2" charset="-122"/>
                <a:cs typeface="Times New Roman" panose="02020603050405020304" pitchFamily="18" charset="0"/>
              </a:rPr>
              <a:t>) </a:t>
            </a:r>
            <a:r>
              <a:rPr lang="en-US" altLang="zh-CN" b="1" dirty="0">
                <a:solidFill>
                  <a:srgbClr val="FF0000"/>
                </a:solidFill>
                <a:ea typeface="宋体" panose="02010600030101010101" pitchFamily="2" charset="-122"/>
                <a:cs typeface="Times New Roman" panose="02020603050405020304" pitchFamily="18" charset="0"/>
              </a:rPr>
              <a:t>Listing (enumeration/roaster method)</a:t>
            </a:r>
            <a:r>
              <a:rPr lang="en-US" altLang="zh-CN" b="1"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the elements of set are put in a curly bracket, separated by commas, or</a:t>
            </a:r>
            <a:r>
              <a:rPr lang="zh-CN" altLang="en-US"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ellipses.</a:t>
            </a:r>
            <a:endParaRPr lang="zh-CN" altLang="en-US" dirty="0">
              <a:ea typeface="宋体" panose="02010600030101010101" pitchFamily="2" charset="-122"/>
              <a:cs typeface="Times New Roman" panose="02020603050405020304" pitchFamily="18" charset="0"/>
            </a:endParaRPr>
          </a:p>
          <a:p>
            <a:pPr>
              <a:buFontTx/>
              <a:buNone/>
            </a:pPr>
            <a:r>
              <a:rPr lang="en-US" altLang="zh-CN" dirty="0">
                <a:ea typeface="宋体" panose="02010600030101010101" pitchFamily="2" charset="-122"/>
                <a:cs typeface="Times New Roman" panose="02020603050405020304" pitchFamily="18" charset="0"/>
              </a:rPr>
              <a:t>        </a:t>
            </a:r>
            <a:r>
              <a:rPr lang="en-US" altLang="zh-CN" b="1" dirty="0">
                <a:solidFill>
                  <a:schemeClr val="accent2"/>
                </a:solidFill>
                <a:ea typeface="宋体" panose="02010600030101010101" pitchFamily="2" charset="-122"/>
                <a:cs typeface="Times New Roman" panose="02020603050405020304" pitchFamily="18" charset="0"/>
              </a:rPr>
              <a:t>Example</a:t>
            </a:r>
            <a:r>
              <a:rPr lang="en-US" altLang="zh-CN" dirty="0">
                <a:ea typeface="宋体" panose="02010600030101010101" pitchFamily="2" charset="-122"/>
                <a:cs typeface="Times New Roman" panose="02020603050405020304" pitchFamily="18" charset="0"/>
              </a:rPr>
              <a:t>: </a:t>
            </a:r>
            <a:r>
              <a:rPr kumimoji="1" lang="en-US" altLang="zh-CN" i="1" dirty="0">
                <a:ea typeface="宋体" panose="02010600030101010101" pitchFamily="2" charset="-122"/>
                <a:cs typeface="Times New Roman" panose="02020603050405020304" pitchFamily="18" charset="0"/>
              </a:rPr>
              <a:t>A=</a:t>
            </a:r>
            <a:r>
              <a:rPr kumimoji="1" lang="en-US" altLang="zh-CN" dirty="0">
                <a:ea typeface="宋体" panose="02010600030101010101" pitchFamily="2" charset="-122"/>
                <a:cs typeface="Times New Roman" panose="02020603050405020304" pitchFamily="18" charset="0"/>
              </a:rPr>
              <a:t>{</a:t>
            </a:r>
            <a:r>
              <a:rPr kumimoji="1" lang="en-US" altLang="zh-CN" i="1" dirty="0">
                <a:ea typeface="宋体" panose="02010600030101010101" pitchFamily="2" charset="-122"/>
                <a:cs typeface="Times New Roman" panose="02020603050405020304" pitchFamily="18" charset="0"/>
              </a:rPr>
              <a:t>2,a,b,9</a:t>
            </a:r>
            <a:r>
              <a:rPr kumimoji="1" lang="en-US" altLang="zh-CN" dirty="0">
                <a:ea typeface="宋体" panose="02010600030101010101" pitchFamily="2" charset="-122"/>
                <a:cs typeface="Times New Roman" panose="02020603050405020304" pitchFamily="18" charset="0"/>
              </a:rPr>
              <a:t>}, </a:t>
            </a:r>
            <a:r>
              <a:rPr kumimoji="1" lang="en-US" altLang="zh-CN" i="1" dirty="0">
                <a:ea typeface="宋体" panose="02010600030101010101" pitchFamily="2" charset="-122"/>
                <a:cs typeface="Times New Roman" panose="02020603050405020304" pitchFamily="18" charset="0"/>
              </a:rPr>
              <a:t>B=</a:t>
            </a:r>
            <a:r>
              <a:rPr kumimoji="1" lang="en-US" altLang="zh-CN" dirty="0">
                <a:ea typeface="宋体" panose="02010600030101010101" pitchFamily="2" charset="-122"/>
                <a:cs typeface="Times New Roman" panose="02020603050405020304" pitchFamily="18" charset="0"/>
              </a:rPr>
              <a:t>{</a:t>
            </a:r>
            <a:r>
              <a:rPr kumimoji="1" lang="en-US" altLang="zh-CN" i="1" dirty="0">
                <a:ea typeface="宋体" panose="02010600030101010101" pitchFamily="2" charset="-122"/>
                <a:cs typeface="Times New Roman" panose="02020603050405020304" pitchFamily="18" charset="0"/>
              </a:rPr>
              <a:t>4,5,6,7,8,…,100</a:t>
            </a:r>
            <a:r>
              <a:rPr kumimoji="1" lang="en-US" altLang="zh-CN" dirty="0">
                <a:ea typeface="宋体" panose="02010600030101010101" pitchFamily="2" charset="-122"/>
                <a:cs typeface="Times New Roman" panose="02020603050405020304" pitchFamily="18" charset="0"/>
              </a:rPr>
              <a:t>}</a:t>
            </a:r>
          </a:p>
          <a:p>
            <a:pPr>
              <a:buFontTx/>
              <a:buNone/>
            </a:pPr>
            <a:endParaRPr kumimoji="1" lang="zh-CN" altLang="en-US" sz="1400" dirty="0">
              <a:ea typeface="宋体" panose="02010600030101010101" pitchFamily="2" charset="-122"/>
              <a:cs typeface="Times New Roman" panose="02020603050405020304" pitchFamily="18" charset="0"/>
            </a:endParaRPr>
          </a:p>
          <a:p>
            <a:pPr marL="342900" lvl="1" indent="-342900">
              <a:buFontTx/>
              <a:buNone/>
            </a:pPr>
            <a:r>
              <a:rPr kumimoji="1" lang="en-US" altLang="zh-CN" dirty="0">
                <a:ea typeface="宋体" panose="02010600030101010101" pitchFamily="2" charset="-122"/>
                <a:cs typeface="Times New Roman" panose="02020603050405020304" pitchFamily="18" charset="0"/>
              </a:rPr>
              <a:t>(2)</a:t>
            </a:r>
            <a:r>
              <a:rPr lang="en-US" altLang="zh-CN" dirty="0">
                <a:ea typeface="宋体" panose="02010600030101010101" pitchFamily="2" charset="-122"/>
                <a:cs typeface="Times New Roman" panose="02020603050405020304" pitchFamily="18" charset="0"/>
              </a:rPr>
              <a:t> </a:t>
            </a:r>
            <a:r>
              <a:rPr lang="en-US" altLang="zh-CN" b="1" dirty="0">
                <a:solidFill>
                  <a:srgbClr val="FF0000"/>
                </a:solidFill>
                <a:ea typeface="宋体" panose="02010600030101010101" pitchFamily="2" charset="-122"/>
                <a:cs typeface="Times New Roman" panose="02020603050405020304" pitchFamily="18" charset="0"/>
              </a:rPr>
              <a:t>Description (set builder method)</a:t>
            </a:r>
            <a:r>
              <a:rPr kumimoji="1" lang="en-US" altLang="zh-CN"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If </a:t>
            </a:r>
            <a:r>
              <a:rPr lang="en-US" altLang="zh-CN" i="1" dirty="0">
                <a:solidFill>
                  <a:srgbClr val="0070C0"/>
                </a:solidFill>
                <a:ea typeface="宋体" panose="02010600030101010101" pitchFamily="2" charset="-122"/>
                <a:cs typeface="Times New Roman" panose="02020603050405020304" pitchFamily="18" charset="0"/>
              </a:rPr>
              <a:t>P(x) </a:t>
            </a:r>
            <a:r>
              <a:rPr lang="en-US" altLang="zh-CN" dirty="0">
                <a:ea typeface="宋体" panose="02010600030101010101" pitchFamily="2" charset="-122"/>
                <a:cs typeface="Times New Roman" panose="02020603050405020304" pitchFamily="18" charset="0"/>
              </a:rPr>
              <a:t>is a predicate indicating that element </a:t>
            </a:r>
            <a:r>
              <a:rPr lang="en-US" altLang="zh-CN" i="1" dirty="0">
                <a:ea typeface="宋体" panose="02010600030101010101" pitchFamily="2" charset="-122"/>
                <a:cs typeface="Times New Roman" panose="02020603050405020304" pitchFamily="18" charset="0"/>
              </a:rPr>
              <a:t>x</a:t>
            </a:r>
            <a:r>
              <a:rPr lang="en-US" altLang="zh-CN" dirty="0">
                <a:ea typeface="宋体" panose="02010600030101010101" pitchFamily="2" charset="-122"/>
                <a:cs typeface="Times New Roman" panose="02020603050405020304" pitchFamily="18" charset="0"/>
              </a:rPr>
              <a:t> has the property of </a:t>
            </a:r>
            <a:r>
              <a:rPr lang="en-US" altLang="zh-CN" i="1" dirty="0">
                <a:ea typeface="宋体" panose="02010600030101010101" pitchFamily="2" charset="-122"/>
                <a:cs typeface="Times New Roman" panose="02020603050405020304" pitchFamily="18" charset="0"/>
              </a:rPr>
              <a:t>P</a:t>
            </a:r>
            <a:r>
              <a:rPr lang="en-US" altLang="zh-CN" dirty="0">
                <a:ea typeface="宋体" panose="02010600030101010101" pitchFamily="2" charset="-122"/>
                <a:cs typeface="Times New Roman" panose="02020603050405020304" pitchFamily="18" charset="0"/>
              </a:rPr>
              <a:t>, then all elements with property of </a:t>
            </a:r>
            <a:r>
              <a:rPr lang="en-US" altLang="zh-CN" i="1" dirty="0">
                <a:ea typeface="宋体" panose="02010600030101010101" pitchFamily="2" charset="-122"/>
                <a:cs typeface="Times New Roman" panose="02020603050405020304" pitchFamily="18" charset="0"/>
              </a:rPr>
              <a:t>P</a:t>
            </a:r>
            <a:r>
              <a:rPr lang="en-US" altLang="zh-CN" dirty="0">
                <a:ea typeface="宋体" panose="02010600030101010101" pitchFamily="2" charset="-122"/>
                <a:cs typeface="Times New Roman" panose="02020603050405020304" pitchFamily="18" charset="0"/>
              </a:rPr>
              <a:t> form a set, written as </a:t>
            </a:r>
            <a:r>
              <a:rPr kumimoji="1" lang="en-US" altLang="zh-CN" i="1" dirty="0">
                <a:solidFill>
                  <a:srgbClr val="0070C0"/>
                </a:solidFill>
                <a:ea typeface="宋体" panose="02010600030101010101" pitchFamily="2" charset="-122"/>
                <a:cs typeface="Times New Roman" panose="02020603050405020304" pitchFamily="18" charset="0"/>
              </a:rPr>
              <a:t>A</a:t>
            </a:r>
            <a:r>
              <a:rPr kumimoji="1" lang="en-US" altLang="zh-CN" dirty="0">
                <a:solidFill>
                  <a:srgbClr val="0070C0"/>
                </a:solidFill>
                <a:ea typeface="宋体" panose="02010600030101010101" pitchFamily="2" charset="-122"/>
                <a:cs typeface="Times New Roman" panose="02020603050405020304" pitchFamily="18" charset="0"/>
              </a:rPr>
              <a:t>={</a:t>
            </a:r>
            <a:r>
              <a:rPr kumimoji="1" lang="en-US" altLang="zh-CN" i="1" dirty="0" err="1">
                <a:solidFill>
                  <a:srgbClr val="0070C0"/>
                </a:solidFill>
                <a:ea typeface="宋体" panose="02010600030101010101" pitchFamily="2" charset="-122"/>
                <a:cs typeface="Times New Roman" panose="02020603050405020304" pitchFamily="18" charset="0"/>
              </a:rPr>
              <a:t>x</a:t>
            </a:r>
            <a:r>
              <a:rPr kumimoji="1" lang="en-US" altLang="zh-CN" dirty="0" err="1">
                <a:solidFill>
                  <a:srgbClr val="0070C0"/>
                </a:solidFill>
                <a:ea typeface="宋体" panose="02010600030101010101" pitchFamily="2" charset="-122"/>
                <a:cs typeface="Times New Roman" panose="02020603050405020304" pitchFamily="18" charset="0"/>
              </a:rPr>
              <a:t>|</a:t>
            </a:r>
            <a:r>
              <a:rPr kumimoji="1" lang="en-US" altLang="zh-CN" i="1" dirty="0" err="1">
                <a:solidFill>
                  <a:srgbClr val="0070C0"/>
                </a:solidFill>
                <a:ea typeface="宋体" panose="02010600030101010101" pitchFamily="2" charset="-122"/>
                <a:cs typeface="Times New Roman" panose="02020603050405020304" pitchFamily="18" charset="0"/>
              </a:rPr>
              <a:t>P</a:t>
            </a:r>
            <a:r>
              <a:rPr kumimoji="1" lang="en-US" altLang="zh-CN" dirty="0">
                <a:solidFill>
                  <a:srgbClr val="0070C0"/>
                </a:solidFill>
                <a:ea typeface="宋体" panose="02010600030101010101" pitchFamily="2" charset="-122"/>
                <a:cs typeface="Times New Roman" panose="02020603050405020304" pitchFamily="18" charset="0"/>
              </a:rPr>
              <a:t>(</a:t>
            </a:r>
            <a:r>
              <a:rPr kumimoji="1" lang="en-US" altLang="zh-CN" i="1" dirty="0">
                <a:solidFill>
                  <a:srgbClr val="0070C0"/>
                </a:solidFill>
                <a:ea typeface="宋体" panose="02010600030101010101" pitchFamily="2" charset="-122"/>
                <a:cs typeface="Times New Roman" panose="02020603050405020304" pitchFamily="18" charset="0"/>
              </a:rPr>
              <a:t>x</a:t>
            </a:r>
            <a:r>
              <a:rPr kumimoji="1" lang="en-US" altLang="zh-CN" dirty="0">
                <a:solidFill>
                  <a:srgbClr val="0070C0"/>
                </a:solidFill>
                <a:ea typeface="宋体" panose="02010600030101010101" pitchFamily="2" charset="-122"/>
                <a:cs typeface="Times New Roman" panose="02020603050405020304" pitchFamily="18" charset="0"/>
              </a:rPr>
              <a:t>)}.</a:t>
            </a:r>
            <a:endParaRPr kumimoji="1" lang="zh-CN" altLang="en-US" dirty="0">
              <a:solidFill>
                <a:srgbClr val="0070C0"/>
              </a:solidFill>
              <a:ea typeface="宋体" panose="02010600030101010101" pitchFamily="2" charset="-122"/>
              <a:cs typeface="Times New Roman" panose="02020603050405020304" pitchFamily="18" charset="0"/>
            </a:endParaRPr>
          </a:p>
          <a:p>
            <a:pPr>
              <a:buFontTx/>
              <a:buNone/>
            </a:pPr>
            <a:r>
              <a:rPr kumimoji="1" lang="zh-CN" altLang="en-US" dirty="0">
                <a:ea typeface="宋体" panose="02010600030101010101" pitchFamily="2" charset="-122"/>
                <a:cs typeface="Times New Roman" panose="02020603050405020304" pitchFamily="18" charset="0"/>
              </a:rPr>
              <a:t>        </a:t>
            </a:r>
            <a:r>
              <a:rPr kumimoji="1" lang="en-US" altLang="zh-CN" b="1" dirty="0">
                <a:solidFill>
                  <a:schemeClr val="accent2"/>
                </a:solidFill>
                <a:ea typeface="宋体" panose="02010600030101010101" pitchFamily="2" charset="-122"/>
                <a:cs typeface="Times New Roman" panose="02020603050405020304" pitchFamily="18" charset="0"/>
              </a:rPr>
              <a:t>Examples</a:t>
            </a:r>
            <a:r>
              <a:rPr kumimoji="1" lang="zh-CN" altLang="en-US" b="1" dirty="0">
                <a:ea typeface="宋体" panose="02010600030101010101" pitchFamily="2" charset="-122"/>
                <a:cs typeface="Times New Roman" panose="02020603050405020304" pitchFamily="18" charset="0"/>
              </a:rPr>
              <a:t>：</a:t>
            </a:r>
            <a:endParaRPr kumimoji="1" lang="en-US" altLang="zh-CN" b="1" dirty="0">
              <a:ea typeface="宋体" panose="02010600030101010101" pitchFamily="2" charset="-122"/>
              <a:cs typeface="Times New Roman" panose="02020603050405020304" pitchFamily="18" charset="0"/>
            </a:endParaRPr>
          </a:p>
          <a:p>
            <a:pPr>
              <a:buFontTx/>
              <a:buNone/>
            </a:pPr>
            <a:r>
              <a:rPr kumimoji="1" lang="en-US" altLang="zh-CN" i="1" dirty="0">
                <a:ea typeface="宋体" panose="02010600030101010101" pitchFamily="2" charset="-122"/>
                <a:cs typeface="Times New Roman" panose="02020603050405020304" pitchFamily="18" charset="0"/>
              </a:rPr>
              <a:t>        B</a:t>
            </a:r>
            <a:r>
              <a:rPr kumimoji="1" lang="zh-CN" altLang="en-US" dirty="0">
                <a:ea typeface="宋体" panose="02010600030101010101" pitchFamily="2" charset="-122"/>
                <a:cs typeface="Times New Roman" panose="02020603050405020304" pitchFamily="18" charset="0"/>
              </a:rPr>
              <a:t> </a:t>
            </a:r>
            <a:r>
              <a:rPr kumimoji="1" lang="en-US" altLang="zh-CN" dirty="0">
                <a:ea typeface="宋体" panose="02010600030101010101" pitchFamily="2" charset="-122"/>
                <a:cs typeface="Times New Roman" panose="02020603050405020304" pitchFamily="18" charset="0"/>
              </a:rPr>
              <a:t>can be written as B={</a:t>
            </a:r>
            <a:r>
              <a:rPr kumimoji="1" lang="en-US" altLang="zh-CN" i="1" dirty="0">
                <a:ea typeface="宋体" panose="02010600030101010101" pitchFamily="2" charset="-122"/>
                <a:cs typeface="Times New Roman" panose="02020603050405020304" pitchFamily="18" charset="0"/>
              </a:rPr>
              <a:t>a </a:t>
            </a:r>
            <a:r>
              <a:rPr kumimoji="1" lang="en-US" altLang="zh-CN" dirty="0">
                <a:ea typeface="宋体" panose="02010600030101010101" pitchFamily="2" charset="-122"/>
                <a:cs typeface="Times New Roman" panose="02020603050405020304" pitchFamily="18" charset="0"/>
              </a:rPr>
              <a:t>| </a:t>
            </a:r>
            <a:r>
              <a:rPr kumimoji="1" lang="en-US" altLang="zh-CN" i="1" dirty="0" err="1">
                <a:ea typeface="宋体" panose="02010600030101010101" pitchFamily="2" charset="-122"/>
                <a:cs typeface="Times New Roman" panose="02020603050405020304" pitchFamily="18" charset="0"/>
              </a:rPr>
              <a:t>a</a:t>
            </a:r>
            <a:r>
              <a:rPr kumimoji="1" lang="en-US" altLang="zh-CN" dirty="0" err="1">
                <a:ea typeface="宋体" panose="02010600030101010101" pitchFamily="2" charset="-122"/>
                <a:cs typeface="Times New Roman" panose="02020603050405020304" pitchFamily="18" charset="0"/>
              </a:rPr>
              <a:t>∈</a:t>
            </a:r>
            <a:r>
              <a:rPr kumimoji="1" lang="en-US" altLang="zh-CN" i="1" dirty="0" err="1">
                <a:ea typeface="宋体" panose="02010600030101010101" pitchFamily="2" charset="-122"/>
                <a:cs typeface="Times New Roman" panose="02020603050405020304" pitchFamily="18" charset="0"/>
              </a:rPr>
              <a:t>N</a:t>
            </a:r>
            <a:r>
              <a:rPr kumimoji="1" lang="en-US" altLang="zh-CN" dirty="0">
                <a:ea typeface="宋体" panose="02010600030101010101" pitchFamily="2" charset="-122"/>
                <a:cs typeface="Times New Roman" panose="02020603050405020304" pitchFamily="18" charset="0"/>
              </a:rPr>
              <a:t>, 4≤</a:t>
            </a:r>
            <a:r>
              <a:rPr kumimoji="1" lang="en-US" altLang="zh-CN" i="1" dirty="0">
                <a:ea typeface="宋体" panose="02010600030101010101" pitchFamily="2" charset="-122"/>
                <a:cs typeface="Times New Roman" panose="02020603050405020304" pitchFamily="18" charset="0"/>
              </a:rPr>
              <a:t>a</a:t>
            </a:r>
            <a:r>
              <a:rPr kumimoji="1" lang="en-US" altLang="zh-CN" dirty="0">
                <a:ea typeface="宋体" panose="02010600030101010101" pitchFamily="2" charset="-122"/>
                <a:cs typeface="Times New Roman" panose="02020603050405020304" pitchFamily="18" charset="0"/>
              </a:rPr>
              <a:t>≤8}</a:t>
            </a:r>
            <a:endParaRPr kumimoji="1" lang="en-US" altLang="zh-CN" sz="1000" dirty="0">
              <a:ea typeface="宋体" panose="02010600030101010101" pitchFamily="2" charset="-122"/>
              <a:cs typeface="Times New Roman" panose="02020603050405020304" pitchFamily="18" charset="0"/>
            </a:endParaRPr>
          </a:p>
          <a:p>
            <a:pPr>
              <a:buFontTx/>
              <a:buNone/>
            </a:pPr>
            <a:r>
              <a:rPr kumimoji="1" lang="en-US" altLang="zh-CN" i="1" dirty="0">
                <a:ea typeface="宋体" panose="02010600030101010101" pitchFamily="2" charset="-122"/>
                <a:cs typeface="Times New Roman" panose="02020603050405020304" pitchFamily="18" charset="0"/>
              </a:rPr>
              <a:t>        D</a:t>
            </a:r>
            <a:r>
              <a:rPr kumimoji="1" lang="en-US" altLang="zh-CN" dirty="0">
                <a:ea typeface="宋体" panose="02010600030101010101" pitchFamily="2" charset="-122"/>
                <a:cs typeface="Times New Roman" panose="02020603050405020304" pitchFamily="18" charset="0"/>
              </a:rPr>
              <a:t>={2</a:t>
            </a:r>
            <a:r>
              <a:rPr kumimoji="1" lang="en-US" altLang="zh-CN" i="1" dirty="0">
                <a:ea typeface="宋体" panose="02010600030101010101" pitchFamily="2" charset="-122"/>
                <a:cs typeface="Times New Roman" panose="02020603050405020304" pitchFamily="18" charset="0"/>
              </a:rPr>
              <a:t>x </a:t>
            </a:r>
            <a:r>
              <a:rPr kumimoji="1" lang="en-US" altLang="zh-CN" dirty="0">
                <a:ea typeface="宋体" panose="02010600030101010101" pitchFamily="2" charset="-122"/>
                <a:cs typeface="Times New Roman" panose="02020603050405020304" pitchFamily="18" charset="0"/>
              </a:rPr>
              <a:t>| </a:t>
            </a:r>
            <a:r>
              <a:rPr kumimoji="1" lang="en-US" altLang="zh-CN" i="1" dirty="0" err="1">
                <a:ea typeface="宋体" panose="02010600030101010101" pitchFamily="2" charset="-122"/>
                <a:cs typeface="Times New Roman" panose="02020603050405020304" pitchFamily="18" charset="0"/>
              </a:rPr>
              <a:t>x</a:t>
            </a:r>
            <a:r>
              <a:rPr kumimoji="1" lang="en-US" altLang="zh-CN" dirty="0" err="1">
                <a:ea typeface="宋体" panose="02010600030101010101" pitchFamily="2" charset="-122"/>
                <a:cs typeface="Times New Roman" panose="02020603050405020304" pitchFamily="18" charset="0"/>
              </a:rPr>
              <a:t>∈</a:t>
            </a:r>
            <a:r>
              <a:rPr kumimoji="1" lang="en-US" altLang="zh-CN" i="1" dirty="0" err="1">
                <a:ea typeface="宋体" panose="02010600030101010101" pitchFamily="2" charset="-122"/>
                <a:cs typeface="Times New Roman" panose="02020603050405020304" pitchFamily="18" charset="0"/>
              </a:rPr>
              <a:t>Z</a:t>
            </a:r>
            <a:r>
              <a:rPr kumimoji="1" lang="en-US" altLang="zh-CN" dirty="0">
                <a:ea typeface="宋体" panose="02010600030101010101" pitchFamily="2" charset="-122"/>
                <a:cs typeface="Times New Roman" panose="02020603050405020304" pitchFamily="18" charset="0"/>
              </a:rPr>
              <a:t>, 0≤</a:t>
            </a:r>
            <a:r>
              <a:rPr kumimoji="1" lang="en-US" altLang="zh-CN" i="1" dirty="0">
                <a:ea typeface="宋体" panose="02010600030101010101" pitchFamily="2" charset="-122"/>
                <a:cs typeface="Times New Roman" panose="02020603050405020304" pitchFamily="18" charset="0"/>
              </a:rPr>
              <a:t>x≤</a:t>
            </a:r>
            <a:r>
              <a:rPr kumimoji="1" lang="en-US" altLang="zh-CN" dirty="0">
                <a:ea typeface="宋体" panose="02010600030101010101" pitchFamily="2" charset="-122"/>
                <a:cs typeface="Times New Roman" panose="02020603050405020304" pitchFamily="18" charset="0"/>
              </a:rPr>
              <a:t>50}, namely   </a:t>
            </a:r>
          </a:p>
          <a:p>
            <a:pPr>
              <a:buFontTx/>
              <a:buNone/>
            </a:pPr>
            <a:r>
              <a:rPr kumimoji="1" lang="en-US" altLang="zh-CN" i="1" dirty="0">
                <a:ea typeface="宋体" panose="02010600030101010101" pitchFamily="2" charset="-122"/>
                <a:cs typeface="Times New Roman" panose="02020603050405020304" pitchFamily="18" charset="0"/>
              </a:rPr>
              <a:t>        D</a:t>
            </a:r>
            <a:r>
              <a:rPr kumimoji="1" lang="en-US" altLang="zh-CN" dirty="0">
                <a:ea typeface="宋体" panose="02010600030101010101" pitchFamily="2" charset="-122"/>
                <a:cs typeface="Times New Roman" panose="02020603050405020304" pitchFamily="18" charset="0"/>
              </a:rPr>
              <a:t>={0,2,4,6,…,98,100}</a:t>
            </a:r>
            <a:endParaRPr kumimoji="1" lang="zh-CN" altLang="en-US" dirty="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1F28C911-E33B-4583-96FE-84EA2ADA16BC}"/>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集合的表示</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7398837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5" name="Rectangle 3">
            <a:extLst>
              <a:ext uri="{FF2B5EF4-FFF2-40B4-BE49-F238E27FC236}">
                <a16:creationId xmlns:a16="http://schemas.microsoft.com/office/drawing/2014/main" id="{3A179280-45EA-4E66-86D6-AE4703C582B4}"/>
              </a:ext>
            </a:extLst>
          </p:cNvPr>
          <p:cNvSpPr txBox="1">
            <a:spLocks noChangeArrowheads="1"/>
          </p:cNvSpPr>
          <p:nvPr/>
        </p:nvSpPr>
        <p:spPr>
          <a:xfrm>
            <a:off x="2095500" y="1435608"/>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3600" b="1" dirty="0">
                <a:solidFill>
                  <a:srgbClr val="FF0000"/>
                </a:solidFill>
                <a:ea typeface="宋体" panose="02010600030101010101" pitchFamily="2" charset="-122"/>
                <a:cs typeface="Times New Roman" panose="02020603050405020304" pitchFamily="18" charset="0"/>
              </a:rPr>
              <a:t>Note:</a:t>
            </a:r>
            <a:endParaRPr lang="zh-CN" altLang="en-US" sz="3600" b="1" dirty="0">
              <a:solidFill>
                <a:srgbClr val="FF0000"/>
              </a:solidFill>
              <a:ea typeface="宋体" panose="02010600030101010101" pitchFamily="2" charset="-122"/>
              <a:cs typeface="Times New Roman" panose="02020603050405020304" pitchFamily="18" charset="0"/>
            </a:endParaRPr>
          </a:p>
          <a:p>
            <a:pPr>
              <a:lnSpc>
                <a:spcPts val="3838"/>
              </a:lnSpc>
              <a:spcBef>
                <a:spcPts val="600"/>
              </a:spcBef>
              <a:spcAft>
                <a:spcPts val="1200"/>
              </a:spcAft>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Elements in a set can also be a set.</a:t>
            </a:r>
            <a:endParaRPr lang="zh-CN" altLang="en-US" dirty="0">
              <a:ea typeface="宋体" panose="02010600030101010101" pitchFamily="2" charset="-122"/>
              <a:cs typeface="Times New Roman" panose="02020603050405020304" pitchFamily="18" charset="0"/>
            </a:endParaRPr>
          </a:p>
          <a:p>
            <a:pPr marL="342900" lvl="2" indent="-342900">
              <a:buFontTx/>
              <a:buNone/>
            </a:pPr>
            <a:r>
              <a:rPr lang="en-US" altLang="zh-CN" sz="3200" dirty="0">
                <a:latin typeface="Times New Roman" panose="02020603050405020304" pitchFamily="18" charset="0"/>
                <a:ea typeface="宋体" panose="02010600030101010101" pitchFamily="2" charset="-122"/>
              </a:rPr>
              <a:t>		Example: </a:t>
            </a:r>
            <a:r>
              <a:rPr lang="en-US" altLang="zh-CN" sz="3200" i="1" dirty="0">
                <a:latin typeface="Times New Roman" panose="02020603050405020304" pitchFamily="18" charset="0"/>
                <a:ea typeface="宋体" panose="02010600030101010101" pitchFamily="2" charset="-122"/>
              </a:rPr>
              <a:t>A</a:t>
            </a:r>
            <a:r>
              <a:rPr lang="en-US" altLang="zh-CN" sz="3200" dirty="0">
                <a:latin typeface="Times New Roman" panose="02020603050405020304" pitchFamily="18" charset="0"/>
                <a:ea typeface="宋体" panose="02010600030101010101" pitchFamily="2" charset="-122"/>
              </a:rPr>
              <a:t> = {</a:t>
            </a:r>
            <a:r>
              <a:rPr lang="en-US" altLang="zh-CN" sz="3200" i="1" dirty="0">
                <a:latin typeface="Times New Roman" panose="02020603050405020304" pitchFamily="18" charset="0"/>
                <a:ea typeface="宋体" panose="02010600030101010101" pitchFamily="2" charset="-122"/>
              </a:rPr>
              <a:t>a</a:t>
            </a:r>
            <a:r>
              <a:rPr lang="en-US" altLang="zh-CN" sz="3200" dirty="0">
                <a:latin typeface="Times New Roman" panose="02020603050405020304" pitchFamily="18" charset="0"/>
                <a:ea typeface="宋体" panose="02010600030101010101" pitchFamily="2" charset="-122"/>
              </a:rPr>
              <a:t>,{</a:t>
            </a:r>
            <a:r>
              <a:rPr lang="en-US" altLang="zh-CN" sz="3200" dirty="0">
                <a:solidFill>
                  <a:srgbClr val="0070C0"/>
                </a:solidFill>
                <a:latin typeface="Times New Roman" panose="02020603050405020304" pitchFamily="18" charset="0"/>
                <a:ea typeface="宋体" panose="02010600030101010101" pitchFamily="2" charset="-122"/>
              </a:rPr>
              <a:t>1,2</a:t>
            </a:r>
            <a:r>
              <a:rPr lang="en-US" altLang="zh-CN" sz="3200" dirty="0">
                <a:latin typeface="Times New Roman" panose="02020603050405020304" pitchFamily="18" charset="0"/>
                <a:ea typeface="宋体" panose="02010600030101010101" pitchFamily="2" charset="-122"/>
              </a:rPr>
              <a:t>},</a:t>
            </a:r>
            <a:r>
              <a:rPr lang="en-US" altLang="zh-CN" sz="3200" i="1" dirty="0">
                <a:latin typeface="Times New Roman" panose="02020603050405020304" pitchFamily="18" charset="0"/>
                <a:ea typeface="宋体" panose="02010600030101010101" pitchFamily="2" charset="-122"/>
              </a:rPr>
              <a:t>P</a:t>
            </a:r>
            <a:r>
              <a:rPr lang="en-US" altLang="zh-CN" sz="3200" dirty="0">
                <a:latin typeface="Times New Roman" panose="02020603050405020304" pitchFamily="18" charset="0"/>
                <a:ea typeface="宋体" panose="02010600030101010101" pitchFamily="2" charset="-122"/>
              </a:rPr>
              <a:t>,{</a:t>
            </a:r>
            <a:r>
              <a:rPr lang="en-US" altLang="zh-CN" sz="3200" i="1" dirty="0">
                <a:solidFill>
                  <a:srgbClr val="0070C0"/>
                </a:solidFill>
                <a:latin typeface="Times New Roman" panose="02020603050405020304" pitchFamily="18" charset="0"/>
                <a:ea typeface="宋体" panose="02010600030101010101" pitchFamily="2" charset="-122"/>
              </a:rPr>
              <a:t>q</a:t>
            </a:r>
            <a:r>
              <a:rPr lang="en-US" altLang="zh-CN" sz="3200"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a:p>
            <a:pPr>
              <a:buFontTx/>
              <a:buNone/>
            </a:pPr>
            <a:endParaRPr lang="zh-CN" altLang="en-US" dirty="0">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5DCE479D-CB46-44D7-A946-4FF2CC8875B3}"/>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集合的表示</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7" name="文本框 16">
            <a:extLst>
              <a:ext uri="{FF2B5EF4-FFF2-40B4-BE49-F238E27FC236}">
                <a16:creationId xmlns:a16="http://schemas.microsoft.com/office/drawing/2014/main" id="{97DF5221-D79F-4B2B-832E-EBF0DDCBB7C4}"/>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Representation of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Tree>
    <p:extLst>
      <p:ext uri="{BB962C8B-B14F-4D97-AF65-F5344CB8AC3E}">
        <p14:creationId xmlns:p14="http://schemas.microsoft.com/office/powerpoint/2010/main" val="196279495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10397817"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Part Two: Set and Relation Theory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内容占位符 2">
            <a:extLst>
              <a:ext uri="{FF2B5EF4-FFF2-40B4-BE49-F238E27FC236}">
                <a16:creationId xmlns:a16="http://schemas.microsoft.com/office/drawing/2014/main" id="{5795ECEB-5FB0-444D-9DBF-9B7B76E7E9EE}"/>
              </a:ext>
            </a:extLst>
          </p:cNvPr>
          <p:cNvSpPr txBox="1">
            <a:spLocks noChangeArrowheads="1"/>
          </p:cNvSpPr>
          <p:nvPr/>
        </p:nvSpPr>
        <p:spPr>
          <a:xfrm>
            <a:off x="2297519" y="1530096"/>
            <a:ext cx="8001000" cy="32545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3200" b="1" dirty="0">
                <a:ea typeface="宋体" panose="02010600030101010101" pitchFamily="2" charset="-122"/>
              </a:rPr>
              <a:t>Chapter 3 Set Theory</a:t>
            </a:r>
          </a:p>
          <a:p>
            <a:pPr>
              <a:buFont typeface="Wingdings" panose="05000000000000000000" pitchFamily="2" charset="2"/>
              <a:buChar char="l"/>
            </a:pPr>
            <a:r>
              <a:rPr lang="en-US" altLang="zh-CN" sz="3200" b="1" dirty="0">
                <a:ea typeface="宋体" panose="02010600030101010101" pitchFamily="2" charset="-122"/>
              </a:rPr>
              <a:t>Chapter 4 Binary Relation</a:t>
            </a:r>
          </a:p>
          <a:p>
            <a:pPr>
              <a:buFont typeface="Wingdings" panose="05000000000000000000" pitchFamily="2" charset="2"/>
              <a:buChar char="l"/>
            </a:pPr>
            <a:r>
              <a:rPr lang="en-US" altLang="zh-CN" sz="3200" b="1" dirty="0">
                <a:ea typeface="宋体" panose="02010600030101010101" pitchFamily="2" charset="-122"/>
              </a:rPr>
              <a:t>Chapter</a:t>
            </a:r>
            <a:r>
              <a:rPr lang="zh-CN" altLang="en-US" sz="3200" b="1" dirty="0">
                <a:ea typeface="宋体" panose="02010600030101010101" pitchFamily="2" charset="-122"/>
              </a:rPr>
              <a:t> </a:t>
            </a:r>
            <a:r>
              <a:rPr lang="en-US" altLang="zh-CN" sz="3200" b="1" dirty="0">
                <a:ea typeface="宋体" panose="02010600030101010101" pitchFamily="2" charset="-122"/>
              </a:rPr>
              <a:t>5</a:t>
            </a:r>
            <a:r>
              <a:rPr lang="zh-CN" altLang="en-US" sz="3200" b="1" dirty="0">
                <a:ea typeface="宋体" panose="02010600030101010101" pitchFamily="2" charset="-122"/>
              </a:rPr>
              <a:t> </a:t>
            </a:r>
            <a:r>
              <a:rPr lang="en-US" altLang="zh-CN" sz="3200" b="1" dirty="0">
                <a:ea typeface="宋体" panose="02010600030101010101" pitchFamily="2" charset="-122"/>
              </a:rPr>
              <a:t>Function</a:t>
            </a:r>
            <a:endParaRPr lang="zh-CN" altLang="en-US" sz="3200" b="1" dirty="0">
              <a:ea typeface="宋体" panose="02010600030101010101" pitchFamily="2" charset="-122"/>
            </a:endParaRPr>
          </a:p>
        </p:txBody>
      </p:sp>
    </p:spTree>
    <p:extLst>
      <p:ext uri="{BB962C8B-B14F-4D97-AF65-F5344CB8AC3E}">
        <p14:creationId xmlns:p14="http://schemas.microsoft.com/office/powerpoint/2010/main" val="63519343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Representation of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5" name="Text Box 6">
            <a:extLst>
              <a:ext uri="{FF2B5EF4-FFF2-40B4-BE49-F238E27FC236}">
                <a16:creationId xmlns:a16="http://schemas.microsoft.com/office/drawing/2014/main" id="{5B443165-E64A-474A-8406-E0515F1B1D05}"/>
              </a:ext>
            </a:extLst>
          </p:cNvPr>
          <p:cNvSpPr txBox="1">
            <a:spLocks noChangeArrowheads="1"/>
          </p:cNvSpPr>
          <p:nvPr/>
        </p:nvSpPr>
        <p:spPr bwMode="auto">
          <a:xfrm>
            <a:off x="2076762" y="1155803"/>
            <a:ext cx="9757275" cy="608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lnSpc>
                <a:spcPct val="130000"/>
              </a:lnSpc>
              <a:spcBef>
                <a:spcPct val="0"/>
              </a:spcBef>
              <a:buFontTx/>
              <a:buNone/>
            </a:pPr>
            <a:r>
              <a:rPr kumimoji="1" lang="en-US" altLang="zh-CN" b="1" i="0" dirty="0">
                <a:solidFill>
                  <a:schemeClr val="accent2"/>
                </a:solidFill>
                <a:latin typeface="+mn-lt"/>
                <a:ea typeface="宋体" panose="02010600030101010101" pitchFamily="2" charset="-122"/>
              </a:rPr>
              <a:t>Several Common Sets</a:t>
            </a:r>
            <a:r>
              <a:rPr kumimoji="1" lang="zh-CN" altLang="en-US" b="1" i="0" dirty="0">
                <a:solidFill>
                  <a:schemeClr val="accent2"/>
                </a:solidFill>
                <a:latin typeface="+mn-lt"/>
                <a:ea typeface="宋体" panose="02010600030101010101" pitchFamily="2" charset="-122"/>
              </a:rPr>
              <a:t>：</a:t>
            </a:r>
          </a:p>
          <a:p>
            <a:pPr lvl="1" indent="-457200" eaLnBrk="1" hangingPunct="1">
              <a:lnSpc>
                <a:spcPct val="130000"/>
              </a:lnSpc>
              <a:spcBef>
                <a:spcPct val="0"/>
              </a:spcBef>
              <a:buFont typeface="Wingdings" panose="05000000000000000000" pitchFamily="2" charset="2"/>
              <a:buChar char="l"/>
            </a:pPr>
            <a:r>
              <a:rPr kumimoji="1" lang="en-US" altLang="zh-CN" b="1" dirty="0">
                <a:latin typeface="+mn-lt"/>
                <a:ea typeface="宋体" panose="02010600030101010101" pitchFamily="2" charset="-122"/>
              </a:rPr>
              <a:t>N</a:t>
            </a:r>
            <a:r>
              <a:rPr kumimoji="1" lang="en-US" altLang="zh-CN" b="1" i="0" dirty="0">
                <a:latin typeface="+mn-lt"/>
                <a:ea typeface="宋体" panose="02010600030101010101" pitchFamily="2" charset="-122"/>
              </a:rPr>
              <a:t>: </a:t>
            </a:r>
            <a:r>
              <a:rPr lang="en-US" altLang="zh-CN" dirty="0">
                <a:latin typeface="+mn-lt"/>
                <a:ea typeface="宋体" panose="02010600030101010101" pitchFamily="2" charset="-122"/>
                <a:sym typeface="Symbol" panose="05050102010706020507" pitchFamily="18" charset="2"/>
              </a:rPr>
              <a:t>Natural numbers, </a:t>
            </a:r>
            <a:r>
              <a:rPr lang="en-US" altLang="zh-CN" b="1" dirty="0">
                <a:solidFill>
                  <a:srgbClr val="0000CC"/>
                </a:solidFill>
                <a:latin typeface="+mn-lt"/>
                <a:ea typeface="宋体" panose="02010600030101010101" pitchFamily="2" charset="-122"/>
                <a:sym typeface="Symbol" panose="05050102010706020507" pitchFamily="18" charset="2"/>
              </a:rPr>
              <a:t>N</a:t>
            </a:r>
            <a:r>
              <a:rPr lang="en-US" altLang="zh-CN" dirty="0">
                <a:latin typeface="+mn-lt"/>
                <a:ea typeface="宋体" panose="02010600030101010101" pitchFamily="2" charset="-122"/>
                <a:sym typeface="Symbol" panose="05050102010706020507" pitchFamily="18" charset="2"/>
              </a:rPr>
              <a:t> = </a:t>
            </a:r>
            <a:r>
              <a:rPr lang="en-US" altLang="zh-CN" i="0" dirty="0">
                <a:latin typeface="+mn-lt"/>
                <a:ea typeface="宋体" panose="02010600030101010101" pitchFamily="2" charset="-122"/>
                <a:sym typeface="Symbol" panose="05050102010706020507" pitchFamily="18" charset="2"/>
              </a:rPr>
              <a:t>{0,1, 2, 3, …}</a:t>
            </a:r>
            <a:r>
              <a:rPr kumimoji="1" lang="zh-CN" altLang="en-US" b="1" i="0" dirty="0">
                <a:latin typeface="+mn-lt"/>
                <a:ea typeface="宋体" panose="02010600030101010101" pitchFamily="2" charset="-122"/>
              </a:rPr>
              <a:t>    </a:t>
            </a:r>
            <a:endParaRPr kumimoji="1" lang="en-US" altLang="zh-CN" b="1" i="0" dirty="0">
              <a:latin typeface="+mn-lt"/>
              <a:ea typeface="宋体" panose="02010600030101010101" pitchFamily="2" charset="-122"/>
            </a:endParaRPr>
          </a:p>
          <a:p>
            <a:pPr lvl="1" indent="-457200">
              <a:lnSpc>
                <a:spcPct val="130000"/>
              </a:lnSpc>
              <a:spcBef>
                <a:spcPct val="0"/>
              </a:spcBef>
              <a:buFont typeface="Wingdings" panose="05000000000000000000" pitchFamily="2" charset="2"/>
              <a:buChar char="l"/>
            </a:pPr>
            <a:r>
              <a:rPr kumimoji="1" lang="pl-PL" altLang="zh-CN" b="1" dirty="0">
                <a:latin typeface="+mn-lt"/>
                <a:ea typeface="宋体" panose="02010600030101010101" pitchFamily="2" charset="-122"/>
              </a:rPr>
              <a:t>Z: Integers, Z = {…, -2, -1, 0, 1, 2, …} </a:t>
            </a:r>
          </a:p>
          <a:p>
            <a:pPr lvl="1" indent="-457200" eaLnBrk="1" hangingPunct="1">
              <a:lnSpc>
                <a:spcPct val="130000"/>
              </a:lnSpc>
              <a:spcBef>
                <a:spcPct val="0"/>
              </a:spcBef>
              <a:buFont typeface="Wingdings" panose="05000000000000000000" pitchFamily="2" charset="2"/>
              <a:buChar char="l"/>
            </a:pPr>
            <a:r>
              <a:rPr kumimoji="1" lang="en-US" altLang="zh-CN" b="1" dirty="0">
                <a:latin typeface="+mn-lt"/>
                <a:ea typeface="宋体" panose="02010600030101010101" pitchFamily="2" charset="-122"/>
              </a:rPr>
              <a:t>Z</a:t>
            </a:r>
            <a:r>
              <a:rPr kumimoji="1" lang="en-US" altLang="zh-CN" b="1" baseline="30000" dirty="0">
                <a:latin typeface="+mn-lt"/>
                <a:ea typeface="宋体" panose="02010600030101010101" pitchFamily="2" charset="-122"/>
              </a:rPr>
              <a:t>+</a:t>
            </a:r>
            <a:r>
              <a:rPr kumimoji="1" lang="en-US" altLang="zh-CN" i="0" dirty="0">
                <a:latin typeface="+mn-lt"/>
                <a:ea typeface="宋体" panose="02010600030101010101" pitchFamily="2" charset="-122"/>
              </a:rPr>
              <a:t>: P</a:t>
            </a:r>
            <a:r>
              <a:rPr lang="en-US" altLang="zh-CN" dirty="0">
                <a:latin typeface="+mn-lt"/>
                <a:ea typeface="宋体" panose="02010600030101010101" pitchFamily="2" charset="-122"/>
              </a:rPr>
              <a:t>ositive </a:t>
            </a:r>
            <a:r>
              <a:rPr kumimoji="1" lang="en-US" altLang="zh-CN" i="0" dirty="0">
                <a:latin typeface="+mn-lt"/>
                <a:ea typeface="宋体" panose="02010600030101010101" pitchFamily="2" charset="-122"/>
              </a:rPr>
              <a:t>integers, </a:t>
            </a:r>
            <a:r>
              <a:rPr lang="en-US" altLang="zh-CN" b="1" dirty="0">
                <a:solidFill>
                  <a:srgbClr val="0000CC"/>
                </a:solidFill>
                <a:latin typeface="+mn-lt"/>
                <a:ea typeface="宋体" panose="02010600030101010101" pitchFamily="2" charset="-122"/>
              </a:rPr>
              <a:t>Z</a:t>
            </a:r>
            <a:r>
              <a:rPr lang="en-US" altLang="zh-CN" b="1" baseline="30000" dirty="0">
                <a:solidFill>
                  <a:srgbClr val="0000CC"/>
                </a:solidFill>
                <a:latin typeface="+mn-lt"/>
                <a:ea typeface="宋体" panose="02010600030101010101" pitchFamily="2" charset="-122"/>
                <a:sym typeface="Symbol" panose="05050102010706020507" pitchFamily="18" charset="2"/>
              </a:rPr>
              <a:t>+</a:t>
            </a:r>
            <a:r>
              <a:rPr lang="en-US" altLang="zh-CN" dirty="0">
                <a:latin typeface="+mn-lt"/>
                <a:ea typeface="宋体" panose="02010600030101010101" pitchFamily="2" charset="-122"/>
                <a:sym typeface="Symbol" panose="05050102010706020507" pitchFamily="18" charset="2"/>
              </a:rPr>
              <a:t>= </a:t>
            </a:r>
            <a:r>
              <a:rPr lang="en-US" altLang="zh-CN" i="0" dirty="0">
                <a:latin typeface="+mn-lt"/>
                <a:ea typeface="宋体" panose="02010600030101010101" pitchFamily="2" charset="-122"/>
                <a:sym typeface="Symbol" panose="05050102010706020507" pitchFamily="18" charset="2"/>
              </a:rPr>
              <a:t>{1, 2, 3, …}</a:t>
            </a:r>
            <a:r>
              <a:rPr lang="zh-CN" altLang="en-US" i="0" dirty="0">
                <a:latin typeface="+mn-lt"/>
                <a:ea typeface="宋体" panose="02010600030101010101" pitchFamily="2" charset="-122"/>
              </a:rPr>
              <a:t>    </a:t>
            </a:r>
          </a:p>
          <a:p>
            <a:pPr marL="457200" indent="-457200" eaLnBrk="1" hangingPunct="1">
              <a:lnSpc>
                <a:spcPct val="130000"/>
              </a:lnSpc>
              <a:spcBef>
                <a:spcPct val="0"/>
              </a:spcBef>
              <a:buFont typeface="Wingdings" panose="05000000000000000000" pitchFamily="2" charset="2"/>
              <a:buChar char="l"/>
            </a:pPr>
            <a:r>
              <a:rPr kumimoji="1" lang="en-US" altLang="zh-CN" sz="2800" b="1" dirty="0">
                <a:latin typeface="+mn-lt"/>
                <a:ea typeface="宋体" panose="02010600030101010101" pitchFamily="2" charset="-122"/>
              </a:rPr>
              <a:t>R</a:t>
            </a:r>
            <a:r>
              <a:rPr kumimoji="1" lang="en-US" altLang="zh-CN" sz="2800" i="0" dirty="0">
                <a:latin typeface="+mn-lt"/>
                <a:ea typeface="宋体" panose="02010600030101010101" pitchFamily="2" charset="-122"/>
              </a:rPr>
              <a:t>: Real numbers, </a:t>
            </a:r>
            <a:r>
              <a:rPr lang="en-US" altLang="zh-CN" sz="2800" b="1" dirty="0">
                <a:solidFill>
                  <a:srgbClr val="0000CC"/>
                </a:solidFill>
                <a:latin typeface="+mn-lt"/>
                <a:ea typeface="宋体" panose="02010600030101010101" pitchFamily="2" charset="-122"/>
              </a:rPr>
              <a:t>R</a:t>
            </a:r>
            <a:r>
              <a:rPr kumimoji="1" lang="en-US" altLang="zh-CN" sz="2800" i="0" dirty="0">
                <a:latin typeface="+mn-lt"/>
                <a:ea typeface="宋体" panose="02010600030101010101" pitchFamily="2" charset="-122"/>
              </a:rPr>
              <a:t> </a:t>
            </a:r>
            <a:r>
              <a:rPr lang="en-US" altLang="zh-CN" sz="2800" dirty="0">
                <a:latin typeface="+mn-lt"/>
                <a:ea typeface="宋体" panose="02010600030101010101" pitchFamily="2" charset="-122"/>
              </a:rPr>
              <a:t>= </a:t>
            </a:r>
            <a:r>
              <a:rPr lang="en-US" altLang="zh-CN" sz="2800" i="0" dirty="0">
                <a:latin typeface="+mn-lt"/>
                <a:ea typeface="宋体" panose="02010600030101010101" pitchFamily="2" charset="-122"/>
              </a:rPr>
              <a:t>{47.3, -12, , …}</a:t>
            </a:r>
          </a:p>
          <a:p>
            <a:pPr lvl="1" indent="-457200" eaLnBrk="1" hangingPunct="1">
              <a:lnSpc>
                <a:spcPct val="130000"/>
              </a:lnSpc>
              <a:spcBef>
                <a:spcPct val="0"/>
              </a:spcBef>
              <a:buFont typeface="Wingdings" panose="05000000000000000000" pitchFamily="2" charset="2"/>
              <a:buChar char="l"/>
            </a:pPr>
            <a:r>
              <a:rPr kumimoji="1" lang="en-US" altLang="zh-CN" b="1" dirty="0">
                <a:latin typeface="+mn-lt"/>
                <a:ea typeface="宋体" panose="02010600030101010101" pitchFamily="2" charset="-122"/>
              </a:rPr>
              <a:t>Q</a:t>
            </a:r>
            <a:r>
              <a:rPr kumimoji="1" lang="en-US" altLang="zh-CN" b="1" i="0" dirty="0">
                <a:latin typeface="+mn-lt"/>
                <a:ea typeface="宋体" panose="02010600030101010101" pitchFamily="2" charset="-122"/>
              </a:rPr>
              <a:t>: </a:t>
            </a:r>
            <a:r>
              <a:rPr lang="en-US" altLang="zh-CN" dirty="0">
                <a:latin typeface="+mn-lt"/>
                <a:ea typeface="宋体" panose="02010600030101010101" pitchFamily="2" charset="-122"/>
                <a:sym typeface="Symbol" panose="05050102010706020507" pitchFamily="18" charset="2"/>
              </a:rPr>
              <a:t>Rational Numbers, </a:t>
            </a:r>
            <a:r>
              <a:rPr lang="en-US" altLang="zh-CN" b="1" dirty="0">
                <a:solidFill>
                  <a:srgbClr val="0000CC"/>
                </a:solidFill>
                <a:latin typeface="+mn-lt"/>
                <a:ea typeface="宋体" panose="02010600030101010101" pitchFamily="2" charset="-122"/>
                <a:sym typeface="Symbol" panose="05050102010706020507" pitchFamily="18" charset="2"/>
              </a:rPr>
              <a:t>Q</a:t>
            </a:r>
            <a:r>
              <a:rPr lang="en-US" altLang="zh-CN" dirty="0">
                <a:latin typeface="+mn-lt"/>
                <a:ea typeface="宋体" panose="02010600030101010101" pitchFamily="2" charset="-122"/>
                <a:sym typeface="Symbol" panose="05050102010706020507" pitchFamily="18" charset="2"/>
              </a:rPr>
              <a:t> = </a:t>
            </a:r>
            <a:r>
              <a:rPr lang="en-US" altLang="zh-CN" i="0" dirty="0">
                <a:latin typeface="+mn-lt"/>
                <a:ea typeface="宋体" panose="02010600030101010101" pitchFamily="2" charset="-122"/>
                <a:sym typeface="Symbol" panose="05050102010706020507" pitchFamily="18" charset="2"/>
              </a:rPr>
              <a:t>{1.5, 2.6, -3.8, 15, …}</a:t>
            </a:r>
          </a:p>
          <a:p>
            <a:pPr marL="457200" indent="-457200" eaLnBrk="1" hangingPunct="1">
              <a:lnSpc>
                <a:spcPct val="130000"/>
              </a:lnSpc>
              <a:spcBef>
                <a:spcPct val="0"/>
              </a:spcBef>
              <a:buFont typeface="Wingdings" panose="05000000000000000000" pitchFamily="2" charset="2"/>
              <a:buChar char="l"/>
            </a:pPr>
            <a:r>
              <a:rPr kumimoji="1" lang="en-US" altLang="zh-CN" sz="2800" b="1" dirty="0">
                <a:latin typeface="+mn-lt"/>
                <a:ea typeface="宋体" panose="02010600030101010101" pitchFamily="2" charset="-122"/>
              </a:rPr>
              <a:t>P</a:t>
            </a:r>
            <a:r>
              <a:rPr kumimoji="1" lang="en-US" altLang="zh-CN" sz="2800" b="1" i="0" dirty="0">
                <a:latin typeface="+mn-lt"/>
                <a:ea typeface="宋体" panose="02010600030101010101" pitchFamily="2" charset="-122"/>
              </a:rPr>
              <a:t>: </a:t>
            </a:r>
            <a:r>
              <a:rPr lang="en-US" altLang="zh-CN" sz="2800" dirty="0">
                <a:latin typeface="+mn-lt"/>
                <a:ea typeface="宋体" panose="02010600030101010101" pitchFamily="2" charset="-122"/>
              </a:rPr>
              <a:t>prime numbers </a:t>
            </a:r>
            <a:r>
              <a:rPr lang="en-US" altLang="zh-CN" sz="2800" b="1" dirty="0">
                <a:solidFill>
                  <a:srgbClr val="0000CC"/>
                </a:solidFill>
                <a:latin typeface="+mn-lt"/>
                <a:ea typeface="宋体" panose="02010600030101010101" pitchFamily="2" charset="-122"/>
              </a:rPr>
              <a:t>P</a:t>
            </a:r>
            <a:r>
              <a:rPr lang="en-US" altLang="zh-CN" sz="2800" i="0" dirty="0">
                <a:latin typeface="+mn-lt"/>
                <a:ea typeface="宋体" panose="02010600030101010101" pitchFamily="2" charset="-122"/>
              </a:rPr>
              <a:t>={x| x</a:t>
            </a:r>
            <a:r>
              <a:rPr lang="zh-CN" altLang="en-US" sz="2800" i="0" dirty="0">
                <a:latin typeface="+mn-lt"/>
                <a:ea typeface="宋体" panose="02010600030101010101" pitchFamily="2" charset="-122"/>
              </a:rPr>
              <a:t>∈</a:t>
            </a:r>
            <a:r>
              <a:rPr lang="en-US" altLang="zh-CN" sz="2800" i="0" dirty="0">
                <a:latin typeface="+mn-lt"/>
                <a:ea typeface="宋体" panose="02010600030101010101" pitchFamily="2" charset="-122"/>
              </a:rPr>
              <a:t>N, x&gt;1, x is only divisible by 1 and itself}</a:t>
            </a:r>
          </a:p>
          <a:p>
            <a:pPr marL="457200" indent="-457200" eaLnBrk="1" hangingPunct="1">
              <a:spcBef>
                <a:spcPct val="0"/>
              </a:spcBef>
              <a:buFont typeface="Wingdings" panose="05000000000000000000" pitchFamily="2" charset="2"/>
              <a:buChar char="l"/>
            </a:pPr>
            <a:r>
              <a:rPr kumimoji="1" lang="en-US" altLang="zh-CN" sz="2800" b="1" dirty="0">
                <a:latin typeface="+mn-lt"/>
                <a:ea typeface="宋体" panose="02010600030101010101" pitchFamily="2" charset="-122"/>
              </a:rPr>
              <a:t>N</a:t>
            </a:r>
            <a:r>
              <a:rPr kumimoji="1" lang="en-US" altLang="zh-CN" sz="2800" b="1" i="0" baseline="-25000" dirty="0">
                <a:latin typeface="+mn-lt"/>
                <a:ea typeface="宋体" panose="02010600030101010101" pitchFamily="2" charset="-122"/>
              </a:rPr>
              <a:t>m</a:t>
            </a:r>
            <a:r>
              <a:rPr kumimoji="1" lang="zh-CN" altLang="en-US" sz="2800" b="1" i="0" dirty="0">
                <a:latin typeface="+mn-lt"/>
                <a:ea typeface="宋体" panose="02010600030101010101" pitchFamily="2" charset="-122"/>
              </a:rPr>
              <a:t>：</a:t>
            </a:r>
            <a:r>
              <a:rPr lang="en-US" altLang="zh-CN" sz="2800" dirty="0">
                <a:latin typeface="+mn-lt"/>
                <a:ea typeface="宋体" panose="02010600030101010101" pitchFamily="2" charset="-122"/>
              </a:rPr>
              <a:t>from 1 to m, set of m positive integers</a:t>
            </a:r>
            <a:endParaRPr kumimoji="1" lang="zh-CN" altLang="en-US" sz="2800" b="1" i="0" dirty="0">
              <a:latin typeface="+mn-lt"/>
              <a:ea typeface="宋体" panose="02010600030101010101" pitchFamily="2" charset="-122"/>
            </a:endParaRPr>
          </a:p>
          <a:p>
            <a:pPr marL="457200" indent="-457200" eaLnBrk="1" hangingPunct="1">
              <a:spcBef>
                <a:spcPct val="0"/>
              </a:spcBef>
              <a:buFont typeface="Wingdings" panose="05000000000000000000" pitchFamily="2" charset="2"/>
              <a:buChar char="l"/>
            </a:pPr>
            <a:r>
              <a:rPr kumimoji="1" lang="en-US" altLang="zh-CN" sz="2800" b="1" dirty="0" err="1">
                <a:latin typeface="+mn-lt"/>
                <a:ea typeface="宋体" panose="02010600030101010101" pitchFamily="2" charset="-122"/>
              </a:rPr>
              <a:t>Z</a:t>
            </a:r>
            <a:r>
              <a:rPr kumimoji="1" lang="en-US" altLang="zh-CN" sz="2800" b="1" i="0" baseline="-25000" dirty="0" err="1">
                <a:latin typeface="+mn-lt"/>
                <a:ea typeface="宋体" panose="02010600030101010101" pitchFamily="2" charset="-122"/>
              </a:rPr>
              <a:t>m</a:t>
            </a:r>
            <a:r>
              <a:rPr kumimoji="1" lang="zh-CN" altLang="en-US" sz="2800" b="1" i="0" dirty="0">
                <a:latin typeface="+mn-lt"/>
                <a:ea typeface="宋体" panose="02010600030101010101" pitchFamily="2" charset="-122"/>
              </a:rPr>
              <a:t>：</a:t>
            </a:r>
            <a:r>
              <a:rPr lang="en-US" altLang="zh-CN" sz="2800" dirty="0">
                <a:latin typeface="+mn-lt"/>
                <a:ea typeface="宋体" panose="02010600030101010101" pitchFamily="2" charset="-122"/>
              </a:rPr>
              <a:t> from 0 to m-1, set of m non-negative integers</a:t>
            </a:r>
            <a:endParaRPr kumimoji="1" lang="en-US" altLang="zh-CN" sz="2800" b="1" i="0" dirty="0">
              <a:latin typeface="+mn-lt"/>
              <a:ea typeface="宋体" panose="02010600030101010101" pitchFamily="2" charset="-122"/>
            </a:endParaRPr>
          </a:p>
          <a:p>
            <a:pPr eaLnBrk="1" hangingPunct="1">
              <a:lnSpc>
                <a:spcPct val="150000"/>
              </a:lnSpc>
              <a:spcBef>
                <a:spcPct val="0"/>
              </a:spcBef>
              <a:buFontTx/>
              <a:buNone/>
            </a:pPr>
            <a:endParaRPr kumimoji="1" lang="zh-CN" altLang="en-US" sz="2800" b="1" i="0" dirty="0">
              <a:latin typeface="+mn-lt"/>
              <a:ea typeface="宋体" panose="02010600030101010101" pitchFamily="2" charset="-122"/>
            </a:endParaRPr>
          </a:p>
        </p:txBody>
      </p:sp>
      <p:sp>
        <p:nvSpPr>
          <p:cNvPr id="16" name="矩形 15">
            <a:extLst>
              <a:ext uri="{FF2B5EF4-FFF2-40B4-BE49-F238E27FC236}">
                <a16:creationId xmlns:a16="http://schemas.microsoft.com/office/drawing/2014/main" id="{91F7C23B-2536-4724-B7F8-582A87BD860E}"/>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集合的表示</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58598167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Some episodes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Text Box 5">
            <a:extLst>
              <a:ext uri="{FF2B5EF4-FFF2-40B4-BE49-F238E27FC236}">
                <a16:creationId xmlns:a16="http://schemas.microsoft.com/office/drawing/2014/main" id="{72367E15-D2F3-4CF1-9444-9375B409EB5B}"/>
              </a:ext>
            </a:extLst>
          </p:cNvPr>
          <p:cNvSpPr txBox="1">
            <a:spLocks noChangeArrowheads="1"/>
          </p:cNvSpPr>
          <p:nvPr/>
        </p:nvSpPr>
        <p:spPr bwMode="auto">
          <a:xfrm>
            <a:off x="2031569" y="1228471"/>
            <a:ext cx="10457434"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514350" indent="-514350" eaLnBrk="1" hangingPunct="1">
              <a:spcBef>
                <a:spcPct val="50000"/>
              </a:spcBef>
              <a:buFont typeface="Wingdings" panose="05000000000000000000" pitchFamily="2" charset="2"/>
              <a:buChar char="l"/>
            </a:pPr>
            <a:r>
              <a:rPr lang="en-US" altLang="zh-CN" sz="2800" b="1" dirty="0">
                <a:latin typeface="+mn-lt"/>
                <a:ea typeface="宋体" panose="02010600030101010101" pitchFamily="2" charset="-122"/>
              </a:rPr>
              <a:t>Possible questions for company recruitment and Civil service examination:</a:t>
            </a:r>
            <a:endParaRPr lang="zh-CN" altLang="en-US" sz="2800" b="1" i="0" dirty="0">
              <a:latin typeface="+mn-lt"/>
              <a:ea typeface="宋体" panose="02010600030101010101" pitchFamily="2" charset="-122"/>
            </a:endParaRPr>
          </a:p>
        </p:txBody>
      </p:sp>
      <p:sp>
        <p:nvSpPr>
          <p:cNvPr id="15" name="Text Box 6">
            <a:extLst>
              <a:ext uri="{FF2B5EF4-FFF2-40B4-BE49-F238E27FC236}">
                <a16:creationId xmlns:a16="http://schemas.microsoft.com/office/drawing/2014/main" id="{648058D7-7DE7-43CD-A0A5-D9E686044A0C}"/>
              </a:ext>
            </a:extLst>
          </p:cNvPr>
          <p:cNvSpPr txBox="1">
            <a:spLocks noChangeArrowheads="1"/>
          </p:cNvSpPr>
          <p:nvPr/>
        </p:nvSpPr>
        <p:spPr bwMode="auto">
          <a:xfrm>
            <a:off x="2127722" y="2519999"/>
            <a:ext cx="7056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i="0" dirty="0">
                <a:latin typeface="+mn-lt"/>
                <a:ea typeface="宋体" panose="02010600030101010101" pitchFamily="2" charset="-122"/>
              </a:rPr>
              <a:t>23,29,31,37.</a:t>
            </a:r>
            <a:r>
              <a:rPr lang="en-US" altLang="zh-CN" sz="2800" dirty="0">
                <a:latin typeface="+mn-lt"/>
                <a:ea typeface="宋体" panose="02010600030101010101" pitchFamily="2" charset="-122"/>
              </a:rPr>
              <a:t> What's the next number </a:t>
            </a:r>
            <a:r>
              <a:rPr lang="zh-CN" altLang="en-US" sz="2800" i="0" dirty="0">
                <a:latin typeface="+mn-lt"/>
                <a:ea typeface="宋体" panose="02010600030101010101" pitchFamily="2" charset="-122"/>
              </a:rPr>
              <a:t>？</a:t>
            </a:r>
          </a:p>
        </p:txBody>
      </p:sp>
      <p:graphicFrame>
        <p:nvGraphicFramePr>
          <p:cNvPr id="16" name="Object 8">
            <a:extLst>
              <a:ext uri="{FF2B5EF4-FFF2-40B4-BE49-F238E27FC236}">
                <a16:creationId xmlns:a16="http://schemas.microsoft.com/office/drawing/2014/main" id="{BD32B030-4BFB-4D61-84B3-CE44D1E737A6}"/>
              </a:ext>
            </a:extLst>
          </p:cNvPr>
          <p:cNvGraphicFramePr>
            <a:graphicFrameLocks noChangeAspect="1"/>
          </p:cNvGraphicFramePr>
          <p:nvPr>
            <p:extLst>
              <p:ext uri="{D42A27DB-BD31-4B8C-83A1-F6EECF244321}">
                <p14:modId xmlns:p14="http://schemas.microsoft.com/office/powerpoint/2010/main" val="465262684"/>
              </p:ext>
            </p:extLst>
          </p:nvPr>
        </p:nvGraphicFramePr>
        <p:xfrm>
          <a:off x="2249488" y="3186113"/>
          <a:ext cx="5329237" cy="879475"/>
        </p:xfrm>
        <a:graphic>
          <a:graphicData uri="http://schemas.openxmlformats.org/presentationml/2006/ole">
            <mc:AlternateContent xmlns:mc="http://schemas.openxmlformats.org/markup-compatibility/2006">
              <mc:Choice xmlns:v="urn:schemas-microsoft-com:vml" Requires="v">
                <p:oleObj spid="_x0000_s40987" name="Equation" r:id="rId4" imgW="2540000" imgH="419100" progId="Equation.DSMT4">
                  <p:embed/>
                </p:oleObj>
              </mc:Choice>
              <mc:Fallback>
                <p:oleObj name="Equation" r:id="rId4" imgW="2540000" imgH="419100" progId="Equation.DSMT4">
                  <p:embed/>
                  <p:pic>
                    <p:nvPicPr>
                      <p:cNvPr id="25606" name="Object 8">
                        <a:extLst>
                          <a:ext uri="{FF2B5EF4-FFF2-40B4-BE49-F238E27FC236}">
                            <a16:creationId xmlns:a16="http://schemas.microsoft.com/office/drawing/2014/main" id="{7409A32E-D9C4-4A1E-985F-959F53064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488" y="3186113"/>
                        <a:ext cx="5329237"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9">
            <a:extLst>
              <a:ext uri="{FF2B5EF4-FFF2-40B4-BE49-F238E27FC236}">
                <a16:creationId xmlns:a16="http://schemas.microsoft.com/office/drawing/2014/main" id="{3DC52BBC-0E89-47A3-A266-AAC860455C5F}"/>
              </a:ext>
            </a:extLst>
          </p:cNvPr>
          <p:cNvSpPr txBox="1">
            <a:spLocks noChangeArrowheads="1"/>
          </p:cNvSpPr>
          <p:nvPr/>
        </p:nvSpPr>
        <p:spPr bwMode="auto">
          <a:xfrm>
            <a:off x="1956077" y="5629529"/>
            <a:ext cx="9916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latin typeface="+mn-lt"/>
                <a:ea typeface="宋体" panose="02010600030101010101" pitchFamily="2" charset="-122"/>
              </a:rPr>
              <a:t>The general term formula of a sequence - </a:t>
            </a:r>
            <a:r>
              <a:rPr lang="en-US" altLang="zh-CN" sz="2800" b="1" dirty="0">
                <a:solidFill>
                  <a:srgbClr val="FF0000"/>
                </a:solidFill>
                <a:latin typeface="+mn-lt"/>
                <a:ea typeface="宋体" panose="02010600030101010101" pitchFamily="2" charset="-122"/>
              </a:rPr>
              <a:t>predicate</a:t>
            </a:r>
            <a:endParaRPr lang="en-US" altLang="zh-CN" sz="2800" b="1" i="0" dirty="0">
              <a:solidFill>
                <a:srgbClr val="FF0000"/>
              </a:solidFill>
              <a:latin typeface="+mn-lt"/>
              <a:ea typeface="宋体" panose="02010600030101010101" pitchFamily="2" charset="-122"/>
            </a:endParaRPr>
          </a:p>
        </p:txBody>
      </p:sp>
      <p:sp>
        <p:nvSpPr>
          <p:cNvPr id="20" name="Text Box 9">
            <a:extLst>
              <a:ext uri="{FF2B5EF4-FFF2-40B4-BE49-F238E27FC236}">
                <a16:creationId xmlns:a16="http://schemas.microsoft.com/office/drawing/2014/main" id="{A96B6D3C-2787-474B-BE56-11127AD33A60}"/>
              </a:ext>
            </a:extLst>
          </p:cNvPr>
          <p:cNvSpPr txBox="1">
            <a:spLocks noChangeArrowheads="1"/>
          </p:cNvSpPr>
          <p:nvPr/>
        </p:nvSpPr>
        <p:spPr bwMode="auto">
          <a:xfrm>
            <a:off x="2127722" y="4453263"/>
            <a:ext cx="905773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i="0" dirty="0">
                <a:latin typeface="+mn-lt"/>
                <a:ea typeface="宋体" panose="02010600030101010101" pitchFamily="2" charset="-122"/>
              </a:rPr>
              <a:t>3,5,8,13,21,( ) </a:t>
            </a:r>
            <a:r>
              <a:rPr lang="en-US" altLang="zh-CN" sz="2800" dirty="0">
                <a:latin typeface="+mn-lt"/>
                <a:ea typeface="宋体" panose="02010600030101010101" pitchFamily="2" charset="-122"/>
              </a:rPr>
              <a:t>What's the next number </a:t>
            </a:r>
            <a:r>
              <a:rPr lang="zh-CN" altLang="en-US" sz="2800" i="0" dirty="0">
                <a:latin typeface="+mn-lt"/>
                <a:ea typeface="宋体" panose="02010600030101010101" pitchFamily="2" charset="-122"/>
              </a:rPr>
              <a:t>？</a:t>
            </a:r>
          </a:p>
          <a:p>
            <a:pPr eaLnBrk="1" hangingPunct="1">
              <a:spcBef>
                <a:spcPct val="50000"/>
              </a:spcBef>
              <a:buFontTx/>
              <a:buNone/>
            </a:pPr>
            <a:endParaRPr lang="en-US" altLang="zh-CN" sz="2800" i="0" dirty="0">
              <a:latin typeface="+mn-lt"/>
              <a:ea typeface="宋体" panose="02010600030101010101" pitchFamily="2" charset="-122"/>
            </a:endParaRPr>
          </a:p>
        </p:txBody>
      </p:sp>
      <p:sp>
        <p:nvSpPr>
          <p:cNvPr id="2" name="文本框 1">
            <a:extLst>
              <a:ext uri="{FF2B5EF4-FFF2-40B4-BE49-F238E27FC236}">
                <a16:creationId xmlns:a16="http://schemas.microsoft.com/office/drawing/2014/main" id="{650FF578-FF69-4309-B477-DC50508EE81E}"/>
              </a:ext>
            </a:extLst>
          </p:cNvPr>
          <p:cNvSpPr txBox="1"/>
          <p:nvPr/>
        </p:nvSpPr>
        <p:spPr>
          <a:xfrm>
            <a:off x="5096986" y="3366234"/>
            <a:ext cx="2664619" cy="369332"/>
          </a:xfrm>
          <a:prstGeom prst="rect">
            <a:avLst/>
          </a:prstGeom>
          <a:solidFill>
            <a:srgbClr val="F2F2F2"/>
          </a:solidFill>
        </p:spPr>
        <p:txBody>
          <a:bodyPr wrap="square" rtlCol="0">
            <a:spAutoFit/>
          </a:bodyPr>
          <a:lstStyle/>
          <a:p>
            <a:endParaRPr lang="zh-CN" altLang="en-US" dirty="0"/>
          </a:p>
        </p:txBody>
      </p:sp>
      <p:sp>
        <p:nvSpPr>
          <p:cNvPr id="21" name="矩形 2">
            <a:extLst>
              <a:ext uri="{FF2B5EF4-FFF2-40B4-BE49-F238E27FC236}">
                <a16:creationId xmlns:a16="http://schemas.microsoft.com/office/drawing/2014/main" id="{39DE432F-53C2-46F0-9826-5DCE2823A595}"/>
              </a:ext>
            </a:extLst>
          </p:cNvPr>
          <p:cNvSpPr>
            <a:spLocks noChangeArrowheads="1"/>
          </p:cNvSpPr>
          <p:nvPr/>
        </p:nvSpPr>
        <p:spPr bwMode="auto">
          <a:xfrm>
            <a:off x="5475160" y="3508831"/>
            <a:ext cx="38186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400" dirty="0">
                <a:latin typeface="+mn-lt"/>
                <a:ea typeface="宋体" panose="02010600030101010101" pitchFamily="2" charset="-122"/>
              </a:rPr>
              <a:t>What's the next number </a:t>
            </a:r>
            <a:r>
              <a:rPr lang="zh-CN" altLang="en-US" sz="2400" i="0" dirty="0">
                <a:latin typeface="+mn-lt"/>
                <a:ea typeface="宋体" panose="02010600030101010101" pitchFamily="2" charset="-122"/>
              </a:rPr>
              <a:t>？</a:t>
            </a:r>
          </a:p>
        </p:txBody>
      </p:sp>
      <p:sp>
        <p:nvSpPr>
          <p:cNvPr id="22" name="矩形 21">
            <a:extLst>
              <a:ext uri="{FF2B5EF4-FFF2-40B4-BE49-F238E27FC236}">
                <a16:creationId xmlns:a16="http://schemas.microsoft.com/office/drawing/2014/main" id="{50A8865B-7554-4280-BA7C-2079FC49E2CB}"/>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集合的表示</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0815326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Set extension and connotation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AE9EEB8E-A72E-4A8D-9F18-36E09BFFABA5}"/>
              </a:ext>
            </a:extLst>
          </p:cNvPr>
          <p:cNvSpPr txBox="1">
            <a:spLocks noChangeArrowheads="1"/>
          </p:cNvSpPr>
          <p:nvPr/>
        </p:nvSpPr>
        <p:spPr bwMode="auto">
          <a:xfrm>
            <a:off x="1980121" y="1037509"/>
            <a:ext cx="10091906" cy="561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buFont typeface="Wingdings" panose="05000000000000000000" pitchFamily="2" charset="2"/>
              <a:buChar char="l"/>
            </a:pPr>
            <a:r>
              <a:rPr lang="en-US" altLang="zh-CN" sz="2800" i="0" dirty="0">
                <a:latin typeface="+mn-lt"/>
                <a:ea typeface="微软雅黑" panose="020B0503020204020204" pitchFamily="34" charset="-122"/>
                <a:cs typeface="Times New Roman" panose="02020603050405020304" pitchFamily="18" charset="0"/>
              </a:rPr>
              <a:t>The set </a:t>
            </a:r>
            <a:r>
              <a:rPr lang="en-US" altLang="zh-CN" sz="2800" b="1" dirty="0">
                <a:solidFill>
                  <a:srgbClr val="0070C0"/>
                </a:solidFill>
                <a:latin typeface="+mn-lt"/>
                <a:ea typeface="微软雅黑" panose="020B0503020204020204" pitchFamily="34" charset="-122"/>
                <a:cs typeface="Times New Roman" panose="02020603050405020304" pitchFamily="18" charset="0"/>
              </a:rPr>
              <a:t>A</a:t>
            </a:r>
            <a:r>
              <a:rPr lang="en-US" altLang="zh-CN" sz="2800" i="0" dirty="0">
                <a:latin typeface="+mn-lt"/>
                <a:ea typeface="微软雅黑" panose="020B0503020204020204" pitchFamily="34" charset="-122"/>
                <a:cs typeface="Times New Roman" panose="02020603050405020304" pitchFamily="18" charset="0"/>
              </a:rPr>
              <a:t> of those objects that conform to a certain concept </a:t>
            </a:r>
            <a:r>
              <a:rPr lang="en-US" altLang="zh-CN" sz="2800" b="1" dirty="0">
                <a:solidFill>
                  <a:srgbClr val="0070C0"/>
                </a:solidFill>
                <a:latin typeface="+mn-lt"/>
                <a:ea typeface="微软雅黑" panose="020B0503020204020204" pitchFamily="34" charset="-122"/>
                <a:cs typeface="Times New Roman" panose="02020603050405020304" pitchFamily="18" charset="0"/>
              </a:rPr>
              <a:t>R</a:t>
            </a:r>
            <a:r>
              <a:rPr lang="en-US" altLang="zh-CN" sz="2800" i="0" dirty="0">
                <a:latin typeface="+mn-lt"/>
                <a:ea typeface="微软雅黑" panose="020B0503020204020204" pitchFamily="34" charset="-122"/>
                <a:cs typeface="Times New Roman" panose="02020603050405020304" pitchFamily="18" charset="0"/>
              </a:rPr>
              <a:t> is called the </a:t>
            </a:r>
            <a:r>
              <a:rPr lang="en-US" altLang="zh-CN" sz="2800" i="0" dirty="0">
                <a:solidFill>
                  <a:srgbClr val="FF0000"/>
                </a:solidFill>
                <a:latin typeface="+mn-lt"/>
                <a:ea typeface="微软雅黑" panose="020B0503020204020204" pitchFamily="34" charset="-122"/>
                <a:cs typeface="Times New Roman" panose="02020603050405020304" pitchFamily="18" charset="0"/>
              </a:rPr>
              <a:t>extension</a:t>
            </a:r>
            <a:r>
              <a:rPr lang="zh-CN" altLang="en-US" sz="2800" i="0" dirty="0">
                <a:solidFill>
                  <a:srgbClr val="FF0000"/>
                </a:solidFill>
                <a:latin typeface="+mn-lt"/>
                <a:ea typeface="微软雅黑" panose="020B0503020204020204" pitchFamily="34" charset="-122"/>
                <a:cs typeface="Times New Roman" panose="02020603050405020304" pitchFamily="18" charset="0"/>
              </a:rPr>
              <a:t>（外延）</a:t>
            </a:r>
            <a:r>
              <a:rPr lang="en-US" altLang="zh-CN" sz="2800" i="0" dirty="0">
                <a:latin typeface="+mn-lt"/>
                <a:ea typeface="微软雅黑" panose="020B0503020204020204" pitchFamily="34" charset="-122"/>
                <a:cs typeface="Times New Roman" panose="02020603050405020304" pitchFamily="18" charset="0"/>
              </a:rPr>
              <a:t> of the concept </a:t>
            </a:r>
            <a:r>
              <a:rPr lang="en-US" altLang="zh-CN" sz="2800" b="1" dirty="0">
                <a:solidFill>
                  <a:schemeClr val="accent2"/>
                </a:solidFill>
                <a:latin typeface="+mn-lt"/>
                <a:ea typeface="微软雅黑" panose="020B0503020204020204" pitchFamily="34" charset="-122"/>
                <a:cs typeface="Times New Roman" panose="02020603050405020304" pitchFamily="18" charset="0"/>
              </a:rPr>
              <a:t>R</a:t>
            </a:r>
            <a:r>
              <a:rPr lang="en-US" altLang="zh-CN" sz="2800" i="0" dirty="0">
                <a:latin typeface="+mn-lt"/>
                <a:ea typeface="微软雅黑" panose="020B0503020204020204" pitchFamily="34" charset="-122"/>
                <a:cs typeface="Times New Roman" panose="02020603050405020304" pitchFamily="18" charset="0"/>
              </a:rPr>
              <a:t>; the essential attribute </a:t>
            </a:r>
            <a:r>
              <a:rPr lang="en-US" altLang="zh-CN" sz="2800" b="1" dirty="0">
                <a:solidFill>
                  <a:srgbClr val="0070C0"/>
                </a:solidFill>
                <a:latin typeface="+mn-lt"/>
                <a:ea typeface="微软雅黑" panose="020B0503020204020204" pitchFamily="34" charset="-122"/>
                <a:cs typeface="Times New Roman" panose="02020603050405020304" pitchFamily="18" charset="0"/>
              </a:rPr>
              <a:t>P(x)</a:t>
            </a:r>
            <a:r>
              <a:rPr lang="en-US" altLang="zh-CN" sz="2800" i="0" dirty="0">
                <a:latin typeface="+mn-lt"/>
                <a:ea typeface="微软雅黑" panose="020B0503020204020204" pitchFamily="34" charset="-122"/>
                <a:cs typeface="Times New Roman" panose="02020603050405020304" pitchFamily="18" charset="0"/>
              </a:rPr>
              <a:t> shared by the objects in the set </a:t>
            </a:r>
            <a:r>
              <a:rPr lang="en-US" altLang="zh-CN" sz="2800" b="1" dirty="0">
                <a:solidFill>
                  <a:schemeClr val="accent2"/>
                </a:solidFill>
                <a:latin typeface="+mn-lt"/>
                <a:ea typeface="微软雅黑" panose="020B0503020204020204" pitchFamily="34" charset="-122"/>
                <a:cs typeface="Times New Roman" panose="02020603050405020304" pitchFamily="18" charset="0"/>
              </a:rPr>
              <a:t>A</a:t>
            </a:r>
            <a:r>
              <a:rPr lang="en-US" altLang="zh-CN" sz="2800" i="0" dirty="0">
                <a:latin typeface="+mn-lt"/>
                <a:ea typeface="微软雅黑" panose="020B0503020204020204" pitchFamily="34" charset="-122"/>
                <a:cs typeface="Times New Roman" panose="02020603050405020304" pitchFamily="18" charset="0"/>
              </a:rPr>
              <a:t> is called the </a:t>
            </a:r>
            <a:r>
              <a:rPr lang="en-US" altLang="zh-CN" sz="2800" i="0" dirty="0">
                <a:solidFill>
                  <a:srgbClr val="FF0000"/>
                </a:solidFill>
                <a:latin typeface="+mn-lt"/>
                <a:ea typeface="微软雅黑" panose="020B0503020204020204" pitchFamily="34" charset="-122"/>
                <a:cs typeface="Times New Roman" panose="02020603050405020304" pitchFamily="18" charset="0"/>
              </a:rPr>
              <a:t>connotation</a:t>
            </a:r>
            <a:r>
              <a:rPr lang="zh-CN" altLang="en-US" sz="2800" i="0" dirty="0">
                <a:solidFill>
                  <a:srgbClr val="FF0000"/>
                </a:solidFill>
                <a:latin typeface="+mn-lt"/>
                <a:ea typeface="微软雅黑" panose="020B0503020204020204" pitchFamily="34" charset="-122"/>
                <a:cs typeface="Times New Roman" panose="02020603050405020304" pitchFamily="18" charset="0"/>
              </a:rPr>
              <a:t>（内涵）</a:t>
            </a:r>
            <a:r>
              <a:rPr lang="en-US" altLang="zh-CN" sz="2800" i="0" dirty="0">
                <a:latin typeface="+mn-lt"/>
                <a:ea typeface="微软雅黑" panose="020B0503020204020204" pitchFamily="34" charset="-122"/>
                <a:cs typeface="Times New Roman" panose="02020603050405020304" pitchFamily="18" charset="0"/>
              </a:rPr>
              <a:t> of the concept </a:t>
            </a:r>
            <a:r>
              <a:rPr lang="en-US" altLang="zh-CN" sz="2800" b="1" dirty="0">
                <a:solidFill>
                  <a:schemeClr val="accent2"/>
                </a:solidFill>
                <a:latin typeface="+mn-lt"/>
                <a:ea typeface="微软雅黑" panose="020B0503020204020204" pitchFamily="34" charset="-122"/>
                <a:cs typeface="Times New Roman" panose="02020603050405020304" pitchFamily="18" charset="0"/>
              </a:rPr>
              <a:t>R</a:t>
            </a:r>
            <a:r>
              <a:rPr lang="en-US" altLang="zh-CN" sz="2800" i="0" dirty="0">
                <a:latin typeface="+mn-lt"/>
                <a:ea typeface="微软雅黑" panose="020B0503020204020204" pitchFamily="34" charset="-122"/>
                <a:cs typeface="Times New Roman" panose="02020603050405020304" pitchFamily="18" charset="0"/>
              </a:rPr>
              <a:t>. </a:t>
            </a:r>
          </a:p>
          <a:p>
            <a:pPr>
              <a:buFontTx/>
              <a:buNone/>
            </a:pPr>
            <a:r>
              <a:rPr lang="en-US" altLang="zh-CN" sz="2800" i="0" dirty="0">
                <a:latin typeface="+mn-lt"/>
                <a:ea typeface="微软雅黑" panose="020B0503020204020204" pitchFamily="34" charset="-122"/>
                <a:cs typeface="Times New Roman" panose="02020603050405020304" pitchFamily="18" charset="0"/>
              </a:rPr>
              <a:t>	                </a:t>
            </a:r>
            <a:r>
              <a:rPr lang="en-US" altLang="zh-CN" sz="2800" b="1" i="0" dirty="0">
                <a:latin typeface="+mn-lt"/>
                <a:ea typeface="微软雅黑" panose="020B0503020204020204" pitchFamily="34" charset="-122"/>
                <a:cs typeface="Times New Roman" panose="02020603050405020304" pitchFamily="18" charset="0"/>
              </a:rPr>
              <a:t>extension</a:t>
            </a:r>
            <a:r>
              <a:rPr lang="en-US" altLang="zh-CN" sz="2800" i="0" dirty="0">
                <a:latin typeface="+mn-lt"/>
                <a:ea typeface="微软雅黑" panose="020B0503020204020204" pitchFamily="34" charset="-122"/>
                <a:cs typeface="Times New Roman" panose="02020603050405020304" pitchFamily="18" charset="0"/>
              </a:rPr>
              <a:t>: set of all people</a:t>
            </a:r>
          </a:p>
          <a:p>
            <a:pPr>
              <a:buFontTx/>
              <a:buNone/>
            </a:pPr>
            <a:r>
              <a:rPr lang="en-US" altLang="zh-CN" sz="2800" i="0" dirty="0">
                <a:latin typeface="+mn-lt"/>
                <a:ea typeface="微软雅黑" panose="020B0503020204020204" pitchFamily="34" charset="-122"/>
                <a:cs typeface="Times New Roman" panose="02020603050405020304" pitchFamily="18" charset="0"/>
              </a:rPr>
              <a:t>people</a:t>
            </a:r>
          </a:p>
          <a:p>
            <a:pPr>
              <a:buFontTx/>
              <a:buNone/>
            </a:pPr>
            <a:r>
              <a:rPr lang="en-US" altLang="zh-CN" sz="2800" i="0" dirty="0">
                <a:latin typeface="+mn-lt"/>
                <a:ea typeface="微软雅黑" panose="020B0503020204020204" pitchFamily="34" charset="-122"/>
                <a:cs typeface="Times New Roman" panose="02020603050405020304" pitchFamily="18" charset="0"/>
              </a:rPr>
              <a:t>	</a:t>
            </a:r>
            <a:r>
              <a:rPr lang="zh-CN" altLang="en-US" sz="2800" i="0" dirty="0">
                <a:latin typeface="+mn-lt"/>
                <a:ea typeface="微软雅黑" panose="020B0503020204020204" pitchFamily="34" charset="-122"/>
                <a:cs typeface="Times New Roman" panose="02020603050405020304" pitchFamily="18" charset="0"/>
              </a:rPr>
              <a:t>  </a:t>
            </a:r>
            <a:r>
              <a:rPr lang="en-US" altLang="zh-CN" sz="2800" i="0" dirty="0">
                <a:latin typeface="+mn-lt"/>
                <a:ea typeface="微软雅黑" panose="020B0503020204020204" pitchFamily="34" charset="-122"/>
                <a:cs typeface="Times New Roman" panose="02020603050405020304" pitchFamily="18" charset="0"/>
              </a:rPr>
              <a:t>	           connotation: Essential attributes shared by people 					(Appearance, thought)</a:t>
            </a:r>
          </a:p>
          <a:p>
            <a:pPr>
              <a:buFont typeface="Wingdings" panose="05000000000000000000" pitchFamily="2" charset="2"/>
              <a:buChar char="l"/>
            </a:pPr>
            <a:r>
              <a:rPr lang="en-US" altLang="zh-CN" sz="2800" i="0" dirty="0">
                <a:latin typeface="+mn-lt"/>
                <a:ea typeface="微软雅黑" panose="020B0503020204020204" pitchFamily="34" charset="-122"/>
                <a:cs typeface="Times New Roman" panose="02020603050405020304" pitchFamily="18" charset="0"/>
              </a:rPr>
              <a:t>The greater the extension of a concept, the smaller the connotation. (person, yellow race)</a:t>
            </a:r>
          </a:p>
          <a:p>
            <a:pPr>
              <a:buFont typeface="Wingdings" panose="05000000000000000000" pitchFamily="2" charset="2"/>
              <a:buChar char="l"/>
            </a:pPr>
            <a:r>
              <a:rPr lang="en-US" altLang="zh-CN" sz="2800" i="0" dirty="0">
                <a:latin typeface="+mn-lt"/>
                <a:ea typeface="微软雅黑" panose="020B0503020204020204" pitchFamily="34" charset="-122"/>
                <a:cs typeface="Times New Roman" panose="02020603050405020304" pitchFamily="18" charset="0"/>
              </a:rPr>
              <a:t>Extension principle : </a:t>
            </a:r>
            <a:r>
              <a:rPr lang="en-US" altLang="zh-CN" sz="2800" b="1" i="0" dirty="0">
                <a:solidFill>
                  <a:schemeClr val="accent2"/>
                </a:solidFill>
                <a:latin typeface="+mn-lt"/>
                <a:ea typeface="微软雅黑" panose="020B0503020204020204" pitchFamily="34" charset="-122"/>
                <a:cs typeface="Times New Roman" panose="02020603050405020304" pitchFamily="18" charset="0"/>
              </a:rPr>
              <a:t>the two sets are equal if and only if they have the same elemen</a:t>
            </a:r>
            <a:r>
              <a:rPr lang="en-US" altLang="zh-CN" sz="2800" b="1" dirty="0">
                <a:solidFill>
                  <a:schemeClr val="accent2"/>
                </a:solidFill>
                <a:latin typeface="+mn-lt"/>
                <a:ea typeface="微软雅黑" panose="020B0503020204020204" pitchFamily="34" charset="-122"/>
                <a:cs typeface="Times New Roman" panose="02020603050405020304" pitchFamily="18" charset="0"/>
              </a:rPr>
              <a:t>t</a:t>
            </a:r>
            <a:r>
              <a:rPr lang="en-US" altLang="zh-CN" sz="2800" i="0" dirty="0">
                <a:latin typeface="+mn-lt"/>
                <a:ea typeface="微软雅黑" panose="020B0503020204020204" pitchFamily="34" charset="-122"/>
                <a:cs typeface="Times New Roman" panose="02020603050405020304" pitchFamily="18" charset="0"/>
              </a:rPr>
              <a:t>.</a:t>
            </a:r>
            <a:r>
              <a:rPr lang="zh-CN" altLang="en-US" sz="2800" i="0" dirty="0">
                <a:latin typeface="+mn-lt"/>
                <a:ea typeface="微软雅黑" panose="020B0503020204020204" pitchFamily="34" charset="-122"/>
                <a:cs typeface="Times New Roman" panose="02020603050405020304" pitchFamily="18" charset="0"/>
              </a:rPr>
              <a:t> </a:t>
            </a:r>
            <a:r>
              <a:rPr lang="en-US" altLang="zh-CN" sz="2800" i="0" dirty="0">
                <a:latin typeface="+mn-lt"/>
                <a:ea typeface="微软雅黑" panose="020B0503020204020204" pitchFamily="34" charset="-122"/>
                <a:cs typeface="Times New Roman" panose="02020603050405020304" pitchFamily="18" charset="0"/>
              </a:rPr>
              <a:t>Written as </a:t>
            </a:r>
            <a:r>
              <a:rPr lang="en-US" altLang="zh-CN" sz="2800" b="1" dirty="0">
                <a:solidFill>
                  <a:schemeClr val="accent2"/>
                </a:solidFill>
                <a:latin typeface="+mn-lt"/>
                <a:ea typeface="微软雅黑" panose="020B0503020204020204" pitchFamily="34" charset="-122"/>
                <a:cs typeface="Times New Roman" panose="02020603050405020304" pitchFamily="18" charset="0"/>
              </a:rPr>
              <a:t>A=B</a:t>
            </a:r>
            <a:r>
              <a:rPr lang="en-US" altLang="zh-CN" sz="2800" dirty="0">
                <a:latin typeface="+mn-lt"/>
                <a:ea typeface="微软雅黑" panose="020B0503020204020204" pitchFamily="34" charset="-122"/>
                <a:cs typeface="Times New Roman" panose="02020603050405020304" pitchFamily="18" charset="0"/>
              </a:rPr>
              <a:t>. </a:t>
            </a:r>
          </a:p>
        </p:txBody>
      </p:sp>
      <p:sp>
        <p:nvSpPr>
          <p:cNvPr id="15" name="矩形 14">
            <a:extLst>
              <a:ext uri="{FF2B5EF4-FFF2-40B4-BE49-F238E27FC236}">
                <a16:creationId xmlns:a16="http://schemas.microsoft.com/office/drawing/2014/main" id="{4E20E192-1CDD-4BB5-93AD-0340FCA3407A}"/>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外延和内涵</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 name="左大括号 1">
            <a:extLst>
              <a:ext uri="{FF2B5EF4-FFF2-40B4-BE49-F238E27FC236}">
                <a16:creationId xmlns:a16="http://schemas.microsoft.com/office/drawing/2014/main" id="{29D4FA41-E314-411F-AD46-D7ECC60022F2}"/>
              </a:ext>
            </a:extLst>
          </p:cNvPr>
          <p:cNvSpPr/>
          <p:nvPr/>
        </p:nvSpPr>
        <p:spPr>
          <a:xfrm>
            <a:off x="3444949" y="3088759"/>
            <a:ext cx="435935" cy="1461977"/>
          </a:xfrm>
          <a:prstGeom prst="leftBrace">
            <a:avLst>
              <a:gd name="adj1" fmla="val 25282"/>
              <a:gd name="adj2" fmla="val 4527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218309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blinds(horizontal)">
                                      <p:cBhvr>
                                        <p:cTn id="7" dur="500"/>
                                        <p:tgtEl>
                                          <p:spTgt spid="1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blinds(horizontal)">
                                      <p:cBhvr>
                                        <p:cTn id="1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Cardinality </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F54D68DA-EC5D-4C7C-ACE1-21CA903D645A}"/>
              </a:ext>
            </a:extLst>
          </p:cNvPr>
          <p:cNvSpPr txBox="1">
            <a:spLocks noChangeArrowheads="1"/>
          </p:cNvSpPr>
          <p:nvPr/>
        </p:nvSpPr>
        <p:spPr>
          <a:xfrm>
            <a:off x="2450248" y="1351923"/>
            <a:ext cx="9059496" cy="4524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sz="3200" dirty="0">
                <a:solidFill>
                  <a:srgbClr val="0000CC"/>
                </a:solidFill>
                <a:ea typeface="宋体" panose="02010600030101010101" pitchFamily="2" charset="-122"/>
                <a:cs typeface="Times New Roman" panose="02020603050405020304" pitchFamily="18" charset="0"/>
              </a:rPr>
              <a:t>Cardinality</a:t>
            </a:r>
            <a:r>
              <a:rPr lang="en-US" altLang="zh-CN" sz="3200" dirty="0">
                <a:ea typeface="宋体" panose="02010600030101010101" pitchFamily="2" charset="-122"/>
                <a:cs typeface="Times New Roman" panose="02020603050405020304" pitchFamily="18" charset="0"/>
              </a:rPr>
              <a:t> (</a:t>
            </a:r>
            <a:r>
              <a:rPr lang="zh-CN" altLang="en-US" sz="3200" dirty="0">
                <a:ea typeface="宋体" panose="02010600030101010101" pitchFamily="2" charset="-122"/>
                <a:cs typeface="Times New Roman" panose="02020603050405020304" pitchFamily="18" charset="0"/>
              </a:rPr>
              <a:t>基数</a:t>
            </a:r>
            <a:r>
              <a:rPr lang="en-US" altLang="zh-CN" sz="3200" dirty="0">
                <a:ea typeface="宋体" panose="02010600030101010101" pitchFamily="2" charset="-122"/>
                <a:cs typeface="Times New Roman" panose="02020603050405020304" pitchFamily="18" charset="0"/>
              </a:rPr>
              <a:t>) of a set </a:t>
            </a:r>
            <a:r>
              <a:rPr lang="en-US" altLang="zh-CN" sz="3200" b="1" i="1" dirty="0">
                <a:solidFill>
                  <a:srgbClr val="0000CC"/>
                </a:solidFill>
                <a:ea typeface="宋体" panose="02010600030101010101" pitchFamily="2" charset="-122"/>
                <a:cs typeface="Times New Roman" panose="02020603050405020304" pitchFamily="18" charset="0"/>
              </a:rPr>
              <a:t>A</a:t>
            </a:r>
            <a:r>
              <a:rPr lang="en-US" altLang="zh-CN" sz="3200" dirty="0">
                <a:ea typeface="宋体" panose="02010600030101010101" pitchFamily="2" charset="-122"/>
                <a:cs typeface="Times New Roman" panose="02020603050405020304" pitchFamily="18" charset="0"/>
              </a:rPr>
              <a:t> is the </a:t>
            </a:r>
            <a:r>
              <a:rPr lang="en-US" altLang="zh-CN" sz="3200" u="sng" dirty="0">
                <a:solidFill>
                  <a:srgbClr val="0000CC"/>
                </a:solidFill>
                <a:ea typeface="宋体" panose="02010600030101010101" pitchFamily="2" charset="-122"/>
                <a:cs typeface="Times New Roman" panose="02020603050405020304" pitchFamily="18" charset="0"/>
              </a:rPr>
              <a:t>number of distinct elements in </a:t>
            </a:r>
            <a:r>
              <a:rPr lang="en-US" altLang="zh-CN" sz="3200" b="1" i="1" u="sng" dirty="0">
                <a:solidFill>
                  <a:srgbClr val="0000CC"/>
                </a:solidFill>
                <a:ea typeface="宋体" panose="02010600030101010101" pitchFamily="2" charset="-122"/>
                <a:cs typeface="Times New Roman" panose="02020603050405020304" pitchFamily="18" charset="0"/>
              </a:rPr>
              <a:t>A</a:t>
            </a:r>
            <a:r>
              <a:rPr lang="en-US" altLang="zh-CN" sz="3200" u="sng" dirty="0">
                <a:solidFill>
                  <a:srgbClr val="0000CC"/>
                </a:solidFill>
                <a:ea typeface="宋体" panose="02010600030101010101" pitchFamily="2" charset="-122"/>
                <a:cs typeface="Times New Roman" panose="02020603050405020304" pitchFamily="18" charset="0"/>
              </a:rPr>
              <a:t>, </a:t>
            </a:r>
            <a:r>
              <a:rPr lang="en-US" altLang="zh-CN" sz="3200" dirty="0">
                <a:ea typeface="宋体" panose="02010600030101010101" pitchFamily="2" charset="-122"/>
                <a:cs typeface="Times New Roman" panose="02020603050405020304" pitchFamily="18" charset="0"/>
              </a:rPr>
              <a:t>written as </a:t>
            </a:r>
            <a:r>
              <a:rPr kumimoji="1" lang="en-US" altLang="zh-CN" sz="3200" b="1" i="1" dirty="0">
                <a:solidFill>
                  <a:srgbClr val="0070C0"/>
                </a:solidFill>
                <a:ea typeface="宋体" panose="02010600030101010101" pitchFamily="2" charset="-122"/>
                <a:cs typeface="Times New Roman" panose="02020603050405020304" pitchFamily="18" charset="0"/>
              </a:rPr>
              <a:t>#A</a:t>
            </a:r>
            <a:r>
              <a:rPr lang="zh-CN" altLang="en-US" sz="3200" b="1" dirty="0">
                <a:solidFill>
                  <a:srgbClr val="0070C0"/>
                </a:solidFill>
                <a:ea typeface="宋体" panose="02010600030101010101" pitchFamily="2" charset="-122"/>
                <a:cs typeface="Times New Roman" panose="02020603050405020304" pitchFamily="18" charset="0"/>
              </a:rPr>
              <a:t> </a:t>
            </a:r>
            <a:r>
              <a:rPr lang="en-US" altLang="zh-CN" sz="3200" dirty="0">
                <a:ea typeface="宋体" panose="02010600030101010101" pitchFamily="2" charset="-122"/>
                <a:cs typeface="Times New Roman" panose="02020603050405020304" pitchFamily="18" charset="0"/>
              </a:rPr>
              <a:t>or </a:t>
            </a:r>
            <a:r>
              <a:rPr lang="en-US" altLang="zh-CN" sz="3200" b="1" dirty="0">
                <a:solidFill>
                  <a:schemeClr val="accent2"/>
                </a:solidFill>
                <a:ea typeface="宋体" panose="02010600030101010101" pitchFamily="2" charset="-122"/>
                <a:cs typeface="Times New Roman" panose="02020603050405020304" pitchFamily="18" charset="0"/>
              </a:rPr>
              <a:t>|</a:t>
            </a:r>
            <a:r>
              <a:rPr lang="en-US" altLang="zh-CN" sz="3200" b="1" i="1" dirty="0">
                <a:solidFill>
                  <a:schemeClr val="accent2"/>
                </a:solidFill>
                <a:ea typeface="宋体" panose="02010600030101010101" pitchFamily="2" charset="-122"/>
                <a:cs typeface="Times New Roman" panose="02020603050405020304" pitchFamily="18" charset="0"/>
              </a:rPr>
              <a:t>A</a:t>
            </a:r>
            <a:r>
              <a:rPr lang="en-US" altLang="zh-CN" sz="3200" b="1" dirty="0">
                <a:solidFill>
                  <a:schemeClr val="accent2"/>
                </a:solidFill>
                <a:ea typeface="宋体" panose="02010600030101010101" pitchFamily="2" charset="-122"/>
                <a:cs typeface="Times New Roman" panose="02020603050405020304" pitchFamily="18" charset="0"/>
              </a:rPr>
              <a:t>|</a:t>
            </a:r>
            <a:r>
              <a:rPr lang="en-US" altLang="zh-CN" sz="3200" dirty="0">
                <a:ea typeface="宋体" panose="02010600030101010101" pitchFamily="2" charset="-122"/>
                <a:cs typeface="Times New Roman" panose="02020603050405020304" pitchFamily="18" charset="0"/>
              </a:rPr>
              <a:t>.</a:t>
            </a:r>
          </a:p>
          <a:p>
            <a:pPr>
              <a:lnSpc>
                <a:spcPct val="100000"/>
              </a:lnSpc>
              <a:buFont typeface="Wingdings" panose="05000000000000000000" pitchFamily="2" charset="2"/>
              <a:buChar char="l"/>
            </a:pPr>
            <a:endParaRPr lang="en-US" altLang="zh-CN" sz="3200" dirty="0">
              <a:ea typeface="宋体" panose="02010600030101010101" pitchFamily="2" charset="-122"/>
              <a:cs typeface="Times New Roman" panose="02020603050405020304" pitchFamily="18" charset="0"/>
            </a:endParaRPr>
          </a:p>
          <a:p>
            <a:pPr>
              <a:lnSpc>
                <a:spcPct val="100000"/>
              </a:lnSpc>
              <a:buFont typeface="Wingdings" panose="05000000000000000000" pitchFamily="2" charset="2"/>
              <a:buChar char="l"/>
            </a:pPr>
            <a:r>
              <a:rPr lang="en-US" altLang="zh-CN" sz="3200" dirty="0">
                <a:ea typeface="宋体" panose="02010600030101010101" pitchFamily="2" charset="-122"/>
                <a:cs typeface="Times New Roman" panose="02020603050405020304" pitchFamily="18" charset="0"/>
              </a:rPr>
              <a:t>Example:</a:t>
            </a:r>
          </a:p>
          <a:p>
            <a:pPr lvl="1">
              <a:lnSpc>
                <a:spcPct val="100000"/>
              </a:lnSpc>
              <a:buFontTx/>
              <a:buNone/>
            </a:pPr>
            <a:r>
              <a:rPr lang="en-US" altLang="zh-CN" sz="3200" i="1" dirty="0">
                <a:ea typeface="宋体" panose="02010600030101010101" pitchFamily="2" charset="-122"/>
                <a:cs typeface="Times New Roman" panose="02020603050405020304" pitchFamily="18" charset="0"/>
              </a:rPr>
              <a:t>	A </a:t>
            </a:r>
            <a:r>
              <a:rPr lang="en-US" altLang="zh-CN" sz="3200" dirty="0">
                <a:ea typeface="宋体" panose="02010600030101010101" pitchFamily="2" charset="-122"/>
                <a:cs typeface="Times New Roman" panose="02020603050405020304" pitchFamily="18" charset="0"/>
              </a:rPr>
              <a:t>= {2, 3, 4}, #</a:t>
            </a:r>
            <a:r>
              <a:rPr lang="en-US" altLang="zh-CN" sz="3200" i="1" dirty="0">
                <a:ea typeface="宋体" panose="02010600030101010101" pitchFamily="2" charset="-122"/>
                <a:cs typeface="Times New Roman" panose="02020603050405020304" pitchFamily="18" charset="0"/>
              </a:rPr>
              <a:t>A</a:t>
            </a:r>
            <a:r>
              <a:rPr lang="en-US" altLang="zh-CN" sz="3200" dirty="0">
                <a:ea typeface="宋体" panose="02010600030101010101" pitchFamily="2" charset="-122"/>
                <a:cs typeface="Times New Roman" panose="02020603050405020304" pitchFamily="18" charset="0"/>
              </a:rPr>
              <a:t>=3,</a:t>
            </a:r>
            <a:r>
              <a:rPr lang="zh-CN" altLang="en-US" sz="3200" dirty="0">
                <a:ea typeface="宋体" panose="02010600030101010101" pitchFamily="2" charset="-122"/>
                <a:cs typeface="Times New Roman" panose="02020603050405020304" pitchFamily="18" charset="0"/>
              </a:rPr>
              <a:t> </a:t>
            </a:r>
            <a:r>
              <a:rPr lang="en-US" altLang="zh-CN" sz="3200" i="1" dirty="0">
                <a:ea typeface="宋体" panose="02010600030101010101" pitchFamily="2" charset="-122"/>
                <a:cs typeface="Times New Roman" panose="02020603050405020304" pitchFamily="18" charset="0"/>
              </a:rPr>
              <a:t>A </a:t>
            </a:r>
            <a:r>
              <a:rPr lang="en-US" altLang="zh-CN" sz="3200" dirty="0">
                <a:ea typeface="宋体" panose="02010600030101010101" pitchFamily="2" charset="-122"/>
                <a:cs typeface="Times New Roman" panose="02020603050405020304" pitchFamily="18" charset="0"/>
              </a:rPr>
              <a:t>is </a:t>
            </a:r>
            <a:r>
              <a:rPr lang="en-US" altLang="zh-CN" sz="3200" dirty="0">
                <a:solidFill>
                  <a:srgbClr val="0070C0"/>
                </a:solidFill>
                <a:ea typeface="宋体" panose="02010600030101010101" pitchFamily="2" charset="-122"/>
                <a:cs typeface="Times New Roman" panose="02020603050405020304" pitchFamily="18" charset="0"/>
              </a:rPr>
              <a:t>finite sets</a:t>
            </a:r>
            <a:r>
              <a:rPr lang="en-US" altLang="zh-CN" sz="3200" dirty="0">
                <a:ea typeface="宋体" panose="02010600030101010101" pitchFamily="2" charset="-122"/>
                <a:cs typeface="Times New Roman" panose="02020603050405020304" pitchFamily="18" charset="0"/>
              </a:rPr>
              <a:t>.</a:t>
            </a:r>
          </a:p>
          <a:p>
            <a:pPr lvl="1">
              <a:lnSpc>
                <a:spcPct val="100000"/>
              </a:lnSpc>
              <a:buFontTx/>
              <a:buNone/>
            </a:pPr>
            <a:r>
              <a:rPr lang="en-US" altLang="zh-CN" sz="3200" dirty="0">
                <a:ea typeface="宋体" panose="02010600030101010101" pitchFamily="2" charset="-122"/>
                <a:cs typeface="Times New Roman" panose="02020603050405020304" pitchFamily="18" charset="0"/>
              </a:rPr>
              <a:t>  </a:t>
            </a:r>
            <a:r>
              <a:rPr lang="en-US" altLang="zh-CN" sz="3200" i="1" dirty="0">
                <a:ea typeface="宋体" panose="02010600030101010101" pitchFamily="2" charset="-122"/>
                <a:cs typeface="Times New Roman" panose="02020603050405020304" pitchFamily="18" charset="0"/>
              </a:rPr>
              <a:t>A </a:t>
            </a:r>
            <a:r>
              <a:rPr lang="en-US" altLang="zh-CN" sz="3200" dirty="0">
                <a:ea typeface="宋体" panose="02010600030101010101" pitchFamily="2" charset="-122"/>
                <a:cs typeface="Times New Roman" panose="02020603050405020304" pitchFamily="18" charset="0"/>
              </a:rPr>
              <a:t>= {</a:t>
            </a:r>
            <a:r>
              <a:rPr lang="en-US" altLang="zh-CN" sz="3200" i="1" dirty="0">
                <a:ea typeface="宋体" panose="02010600030101010101" pitchFamily="2" charset="-122"/>
                <a:cs typeface="Times New Roman" panose="02020603050405020304" pitchFamily="18" charset="0"/>
              </a:rPr>
              <a:t>x </a:t>
            </a:r>
            <a:r>
              <a:rPr lang="en-US" altLang="zh-CN" sz="3200" dirty="0">
                <a:ea typeface="宋体" panose="02010600030101010101" pitchFamily="2" charset="-122"/>
                <a:cs typeface="Times New Roman" panose="02020603050405020304" pitchFamily="18" charset="0"/>
              </a:rPr>
              <a:t>|</a:t>
            </a:r>
            <a:r>
              <a:rPr lang="en-US" altLang="zh-CN" sz="3200" i="1" dirty="0">
                <a:ea typeface="宋体" panose="02010600030101010101" pitchFamily="2" charset="-122"/>
                <a:cs typeface="Times New Roman" panose="02020603050405020304" pitchFamily="18" charset="0"/>
              </a:rPr>
              <a:t>x</a:t>
            </a:r>
            <a:r>
              <a:rPr lang="en-US" altLang="zh-CN" sz="3200" dirty="0">
                <a:ea typeface="宋体" panose="02010600030101010101" pitchFamily="2" charset="-122"/>
                <a:cs typeface="Times New Roman" panose="02020603050405020304" pitchFamily="18" charset="0"/>
              </a:rPr>
              <a:t> </a:t>
            </a:r>
            <a:r>
              <a:rPr kumimoji="1" lang="en-US" altLang="zh-CN" sz="3200" dirty="0">
                <a:ea typeface="宋体" panose="02010600030101010101" pitchFamily="2" charset="-122"/>
                <a:cs typeface="Times New Roman" panose="02020603050405020304" pitchFamily="18" charset="0"/>
              </a:rPr>
              <a:t>∈</a:t>
            </a:r>
            <a:r>
              <a:rPr kumimoji="1" lang="en-US" altLang="zh-CN" sz="3200" i="1" dirty="0">
                <a:ea typeface="宋体" panose="02010600030101010101" pitchFamily="2" charset="-122"/>
                <a:cs typeface="Times New Roman" panose="02020603050405020304" pitchFamily="18" charset="0"/>
              </a:rPr>
              <a:t>Z</a:t>
            </a:r>
            <a:r>
              <a:rPr lang="en-US" altLang="zh-CN" sz="3200" dirty="0">
                <a:ea typeface="宋体" panose="02010600030101010101" pitchFamily="2" charset="-122"/>
                <a:cs typeface="Times New Roman" panose="02020603050405020304" pitchFamily="18" charset="0"/>
              </a:rPr>
              <a:t>}, #</a:t>
            </a:r>
            <a:r>
              <a:rPr lang="en-US" altLang="zh-CN" sz="3200" i="1" dirty="0">
                <a:ea typeface="宋体" panose="02010600030101010101" pitchFamily="2" charset="-122"/>
                <a:cs typeface="Times New Roman" panose="02020603050405020304" pitchFamily="18" charset="0"/>
              </a:rPr>
              <a:t>A </a:t>
            </a:r>
            <a:r>
              <a:rPr lang="en-US" altLang="zh-CN" sz="3200" dirty="0">
                <a:ea typeface="宋体" panose="02010600030101010101" pitchFamily="2" charset="-122"/>
                <a:cs typeface="Times New Roman" panose="02020603050405020304" pitchFamily="18" charset="0"/>
              </a:rPr>
              <a:t>is infinite,</a:t>
            </a:r>
            <a:r>
              <a:rPr lang="zh-CN" altLang="en-US" sz="3200" dirty="0">
                <a:ea typeface="宋体" panose="02010600030101010101" pitchFamily="2" charset="-122"/>
                <a:cs typeface="Times New Roman" panose="02020603050405020304" pitchFamily="18" charset="0"/>
              </a:rPr>
              <a:t> </a:t>
            </a:r>
            <a:r>
              <a:rPr lang="en-US" altLang="zh-CN" sz="3200" i="1" dirty="0">
                <a:ea typeface="宋体" panose="02010600030101010101" pitchFamily="2" charset="-122"/>
                <a:cs typeface="Times New Roman" panose="02020603050405020304" pitchFamily="18" charset="0"/>
              </a:rPr>
              <a:t>A </a:t>
            </a:r>
            <a:r>
              <a:rPr lang="en-US" altLang="zh-CN" sz="3200" dirty="0">
                <a:ea typeface="宋体" panose="02010600030101010101" pitchFamily="2" charset="-122"/>
                <a:cs typeface="Times New Roman" panose="02020603050405020304" pitchFamily="18" charset="0"/>
              </a:rPr>
              <a:t>is </a:t>
            </a:r>
            <a:r>
              <a:rPr lang="en-US" altLang="zh-CN" sz="3200" dirty="0">
                <a:solidFill>
                  <a:srgbClr val="0070C0"/>
                </a:solidFill>
                <a:ea typeface="宋体" panose="02010600030101010101" pitchFamily="2" charset="-122"/>
                <a:cs typeface="Times New Roman" panose="02020603050405020304" pitchFamily="18" charset="0"/>
              </a:rPr>
              <a:t>infinite set</a:t>
            </a:r>
            <a:r>
              <a:rPr lang="en-US" altLang="zh-CN" sz="3200" dirty="0">
                <a:ea typeface="宋体" panose="02010600030101010101" pitchFamily="2" charset="-122"/>
                <a:cs typeface="Times New Roman" panose="02020603050405020304" pitchFamily="18" charset="0"/>
              </a:rPr>
              <a:t>.</a:t>
            </a:r>
          </a:p>
          <a:p>
            <a:pPr lvl="1">
              <a:lnSpc>
                <a:spcPct val="100000"/>
              </a:lnSpc>
              <a:buFontTx/>
              <a:buNone/>
            </a:pPr>
            <a:r>
              <a:rPr lang="en-US" altLang="zh-CN" sz="3200" i="1" dirty="0">
                <a:ea typeface="宋体" panose="02010600030101010101" pitchFamily="2" charset="-122"/>
                <a:cs typeface="Times New Roman" panose="02020603050405020304" pitchFamily="18" charset="0"/>
              </a:rPr>
              <a:t>  S </a:t>
            </a:r>
            <a:r>
              <a:rPr lang="en-US" altLang="zh-CN" sz="3200" dirty="0">
                <a:ea typeface="宋体" panose="02010600030101010101" pitchFamily="2" charset="-122"/>
                <a:cs typeface="Times New Roman" panose="02020603050405020304" pitchFamily="18" charset="0"/>
              </a:rPr>
              <a:t>= {a, {1, 2}, P, {q}}, #</a:t>
            </a:r>
            <a:r>
              <a:rPr lang="en-US" altLang="zh-CN" sz="3200" i="1" dirty="0">
                <a:ea typeface="宋体" panose="02010600030101010101" pitchFamily="2" charset="-122"/>
                <a:cs typeface="Times New Roman" panose="02020603050405020304" pitchFamily="18" charset="0"/>
              </a:rPr>
              <a:t>S</a:t>
            </a:r>
            <a:r>
              <a:rPr lang="en-US" altLang="zh-CN" sz="3200" dirty="0">
                <a:ea typeface="宋体" panose="02010600030101010101" pitchFamily="2" charset="-122"/>
                <a:cs typeface="Times New Roman" panose="02020603050405020304" pitchFamily="18" charset="0"/>
              </a:rPr>
              <a:t>=4.</a:t>
            </a:r>
          </a:p>
          <a:p>
            <a:pPr lvl="1">
              <a:lnSpc>
                <a:spcPct val="100000"/>
              </a:lnSpc>
              <a:buFontTx/>
              <a:buNone/>
            </a:pPr>
            <a:endParaRPr lang="zh-CN" altLang="en-US" sz="3200" dirty="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A20BF7D7-86CC-47B9-9057-6B95A37E2276}"/>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基数</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 name="矩形 1">
            <a:extLst>
              <a:ext uri="{FF2B5EF4-FFF2-40B4-BE49-F238E27FC236}">
                <a16:creationId xmlns:a16="http://schemas.microsoft.com/office/drawing/2014/main" id="{462B202B-0B5B-4EE4-BC08-AD2018816A03}"/>
              </a:ext>
            </a:extLst>
          </p:cNvPr>
          <p:cNvSpPr/>
          <p:nvPr/>
        </p:nvSpPr>
        <p:spPr>
          <a:xfrm>
            <a:off x="2505227" y="5953093"/>
            <a:ext cx="8817935" cy="707886"/>
          </a:xfrm>
          <a:prstGeom prst="rect">
            <a:avLst/>
          </a:prstGeom>
        </p:spPr>
        <p:txBody>
          <a:bodyPr wrap="square">
            <a:spAutoFit/>
          </a:bodyPr>
          <a:lstStyle/>
          <a:p>
            <a:r>
              <a:rPr lang="en-US" altLang="zh-CN" sz="2000" b="1" i="1" dirty="0"/>
              <a:t>Remark: The term cardinality comes from the common usage of the term cardinal number as the size of a finite set.</a:t>
            </a:r>
            <a:endParaRPr lang="zh-CN" altLang="en-US" sz="2000" b="1" i="1" dirty="0"/>
          </a:p>
        </p:txBody>
      </p:sp>
    </p:spTree>
    <p:extLst>
      <p:ext uri="{BB962C8B-B14F-4D97-AF65-F5344CB8AC3E}">
        <p14:creationId xmlns:p14="http://schemas.microsoft.com/office/powerpoint/2010/main" val="417826261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The Empty (null) Set </a:t>
            </a:r>
          </a:p>
        </p:txBody>
      </p:sp>
      <p:sp>
        <p:nvSpPr>
          <p:cNvPr id="13" name="Rectangle 9">
            <a:extLst>
              <a:ext uri="{FF2B5EF4-FFF2-40B4-BE49-F238E27FC236}">
                <a16:creationId xmlns:a16="http://schemas.microsoft.com/office/drawing/2014/main" id="{27FC585C-EB9B-4F7B-AC60-7AAE2084C719}"/>
              </a:ext>
            </a:extLst>
          </p:cNvPr>
          <p:cNvSpPr>
            <a:spLocks noChangeArrowheads="1"/>
          </p:cNvSpPr>
          <p:nvPr/>
        </p:nvSpPr>
        <p:spPr bwMode="auto">
          <a:xfrm>
            <a:off x="2278297" y="1696964"/>
            <a:ext cx="9196006"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buFont typeface="Wingdings" panose="05000000000000000000" pitchFamily="2" charset="2"/>
              <a:buChar char="l"/>
            </a:pPr>
            <a:r>
              <a:rPr lang="en-US" altLang="zh-CN" sz="3000" b="1" i="0" dirty="0">
                <a:latin typeface="+mn-lt"/>
                <a:ea typeface="宋体" panose="02010600030101010101" pitchFamily="2" charset="-122"/>
                <a:cs typeface="Times New Roman" panose="02020603050405020304" pitchFamily="18" charset="0"/>
                <a:sym typeface="Symbol" panose="05050102010706020507" pitchFamily="18" charset="2"/>
              </a:rPr>
              <a:t>A set has </a:t>
            </a:r>
            <a:r>
              <a:rPr lang="en-US" altLang="zh-CN" sz="3000" b="1" i="0" dirty="0">
                <a:solidFill>
                  <a:srgbClr val="0070C0"/>
                </a:solidFill>
                <a:latin typeface="+mn-lt"/>
                <a:ea typeface="宋体" panose="02010600030101010101" pitchFamily="2" charset="-122"/>
                <a:cs typeface="Times New Roman" panose="02020603050405020304" pitchFamily="18" charset="0"/>
                <a:sym typeface="Symbol" panose="05050102010706020507" pitchFamily="18" charset="2"/>
              </a:rPr>
              <a:t>no elements </a:t>
            </a:r>
            <a:r>
              <a:rPr lang="en-US" altLang="zh-CN" sz="3000" b="1" i="0" dirty="0">
                <a:latin typeface="+mn-lt"/>
                <a:ea typeface="宋体" panose="02010600030101010101" pitchFamily="2" charset="-122"/>
                <a:cs typeface="Times New Roman" panose="02020603050405020304" pitchFamily="18" charset="0"/>
                <a:sym typeface="Symbol" panose="05050102010706020507" pitchFamily="18" charset="2"/>
              </a:rPr>
              <a:t>is called the empty set, written as </a:t>
            </a:r>
            <a:r>
              <a:rPr lang="zh-CN" altLang="en-US" sz="3000" b="1" i="0" dirty="0">
                <a:latin typeface="+mn-lt"/>
                <a:ea typeface="宋体" panose="02010600030101010101" pitchFamily="2" charset="-122"/>
                <a:cs typeface="Times New Roman" panose="02020603050405020304" pitchFamily="18" charset="0"/>
                <a:sym typeface="Symbol" panose="05050102010706020507" pitchFamily="18" charset="2"/>
              </a:rPr>
              <a:t>∅</a:t>
            </a:r>
            <a:r>
              <a:rPr lang="en-US" altLang="zh-CN" sz="3000" b="1" i="0" dirty="0">
                <a:latin typeface="+mn-lt"/>
                <a:ea typeface="宋体" panose="02010600030101010101" pitchFamily="2" charset="-122"/>
                <a:cs typeface="Times New Roman" panose="02020603050405020304" pitchFamily="18" charset="0"/>
                <a:sym typeface="Symbol" panose="05050102010706020507" pitchFamily="18" charset="2"/>
              </a:rPr>
              <a:t>.</a:t>
            </a:r>
          </a:p>
          <a:p>
            <a:pPr marL="457200" indent="-457200" eaLnBrk="1" hangingPunct="1">
              <a:buFont typeface="Wingdings" panose="05000000000000000000" pitchFamily="2" charset="2"/>
              <a:buChar char="l"/>
            </a:pPr>
            <a:endParaRPr lang="zh-CN" altLang="en-US" sz="3000" b="1" i="0" dirty="0">
              <a:latin typeface="+mn-lt"/>
              <a:ea typeface="宋体" panose="02010600030101010101" pitchFamily="2" charset="-122"/>
              <a:cs typeface="Times New Roman" panose="02020603050405020304" pitchFamily="18" charset="0"/>
            </a:endParaRPr>
          </a:p>
          <a:p>
            <a:pPr lvl="1" eaLnBrk="1" hangingPunct="1">
              <a:buFont typeface="Wingdings" panose="05000000000000000000" pitchFamily="2" charset="2"/>
              <a:buChar char="Ø"/>
            </a:pPr>
            <a:r>
              <a:rPr kumimoji="1" lang="en-US" altLang="zh-CN" sz="2600" b="1" i="0" dirty="0">
                <a:latin typeface="+mn-lt"/>
                <a:ea typeface="宋体" panose="02010600030101010101" pitchFamily="2" charset="-122"/>
                <a:cs typeface="Times New Roman" panose="02020603050405020304" pitchFamily="18" charset="0"/>
              </a:rPr>
              <a:t>Example: A={</a:t>
            </a:r>
            <a:r>
              <a:rPr kumimoji="1" lang="en-US" altLang="zh-CN" sz="2600" b="1" dirty="0">
                <a:latin typeface="+mn-lt"/>
                <a:ea typeface="宋体" panose="02010600030101010101" pitchFamily="2" charset="-122"/>
                <a:cs typeface="Times New Roman" panose="02020603050405020304" pitchFamily="18" charset="0"/>
              </a:rPr>
              <a:t>x</a:t>
            </a:r>
            <a:r>
              <a:rPr kumimoji="1" lang="en-US" altLang="zh-CN" sz="2600" b="1" i="0" dirty="0">
                <a:latin typeface="+mn-lt"/>
                <a:ea typeface="宋体" panose="02010600030101010101" pitchFamily="2" charset="-122"/>
                <a:cs typeface="Times New Roman" panose="02020603050405020304" pitchFamily="18" charset="0"/>
              </a:rPr>
              <a:t> | </a:t>
            </a:r>
            <a:r>
              <a:rPr kumimoji="1" lang="en-US" altLang="zh-CN" sz="2600" b="1" dirty="0" err="1">
                <a:latin typeface="+mn-lt"/>
                <a:ea typeface="宋体" panose="02010600030101010101" pitchFamily="2" charset="-122"/>
                <a:cs typeface="Times New Roman" panose="02020603050405020304" pitchFamily="18" charset="0"/>
              </a:rPr>
              <a:t>x</a:t>
            </a:r>
            <a:r>
              <a:rPr kumimoji="1" lang="en-US" altLang="zh-CN" sz="2600" b="1" i="0" dirty="0" err="1">
                <a:latin typeface="+mn-lt"/>
                <a:ea typeface="宋体" panose="02010600030101010101" pitchFamily="2" charset="-122"/>
                <a:cs typeface="Times New Roman" panose="02020603050405020304" pitchFamily="18" charset="0"/>
              </a:rPr>
              <a:t>∈</a:t>
            </a:r>
            <a:r>
              <a:rPr kumimoji="1" lang="en-US" altLang="zh-CN" sz="2600" b="1" dirty="0" err="1">
                <a:latin typeface="+mn-lt"/>
                <a:ea typeface="宋体" panose="02010600030101010101" pitchFamily="2" charset="-122"/>
                <a:cs typeface="Times New Roman" panose="02020603050405020304" pitchFamily="18" charset="0"/>
              </a:rPr>
              <a:t>R</a:t>
            </a:r>
            <a:r>
              <a:rPr kumimoji="1" lang="en-US" altLang="zh-CN" sz="2600" b="1" i="0" dirty="0">
                <a:latin typeface="+mn-lt"/>
                <a:ea typeface="宋体" panose="02010600030101010101" pitchFamily="2" charset="-122"/>
                <a:cs typeface="Times New Roman" panose="02020603050405020304" pitchFamily="18" charset="0"/>
              </a:rPr>
              <a:t> </a:t>
            </a:r>
            <a:r>
              <a:rPr kumimoji="1" lang="zh-CN" altLang="en-US" sz="2600" b="1" i="0" dirty="0">
                <a:latin typeface="+mn-lt"/>
                <a:ea typeface="宋体" panose="02010600030101010101" pitchFamily="2" charset="-122"/>
                <a:cs typeface="Times New Roman" panose="02020603050405020304" pitchFamily="18" charset="0"/>
              </a:rPr>
              <a:t>且 </a:t>
            </a:r>
            <a:r>
              <a:rPr kumimoji="1" lang="en-US" altLang="zh-CN" sz="2600" b="1" i="0" dirty="0">
                <a:latin typeface="+mn-lt"/>
                <a:ea typeface="宋体" panose="02010600030101010101" pitchFamily="2" charset="-122"/>
                <a:cs typeface="Times New Roman" panose="02020603050405020304" pitchFamily="18" charset="0"/>
              </a:rPr>
              <a:t>x</a:t>
            </a:r>
            <a:r>
              <a:rPr kumimoji="1" lang="en-US" altLang="zh-CN" sz="2600" b="1" i="0" baseline="30000" dirty="0">
                <a:latin typeface="+mn-lt"/>
                <a:ea typeface="宋体" panose="02010600030101010101" pitchFamily="2" charset="-122"/>
                <a:cs typeface="Times New Roman" panose="02020603050405020304" pitchFamily="18" charset="0"/>
              </a:rPr>
              <a:t>2</a:t>
            </a:r>
            <a:r>
              <a:rPr kumimoji="1" lang="en-US" altLang="zh-CN" sz="2600" b="1" i="0" dirty="0">
                <a:latin typeface="+mn-lt"/>
                <a:ea typeface="宋体" panose="02010600030101010101" pitchFamily="2" charset="-122"/>
                <a:cs typeface="Times New Roman" panose="02020603050405020304" pitchFamily="18" charset="0"/>
              </a:rPr>
              <a:t>+8=0 }=</a:t>
            </a:r>
            <a:r>
              <a:rPr kumimoji="1" lang="zh-CN" altLang="en-US" sz="2600" b="1" i="0" dirty="0">
                <a:latin typeface="+mn-lt"/>
                <a:ea typeface="宋体" panose="02010600030101010101" pitchFamily="2" charset="-122"/>
                <a:cs typeface="Times New Roman" panose="02020603050405020304" pitchFamily="18" charset="0"/>
              </a:rPr>
              <a:t>∅</a:t>
            </a:r>
            <a:endParaRPr kumimoji="1" lang="en-US" altLang="zh-CN" sz="2600" b="1" i="0" dirty="0">
              <a:latin typeface="+mn-lt"/>
              <a:ea typeface="宋体" panose="02010600030101010101" pitchFamily="2" charset="-122"/>
              <a:cs typeface="Times New Roman" panose="02020603050405020304" pitchFamily="18" charset="0"/>
            </a:endParaRPr>
          </a:p>
          <a:p>
            <a:pPr lvl="1" eaLnBrk="1" hangingPunct="1">
              <a:buFontTx/>
              <a:buNone/>
            </a:pPr>
            <a:r>
              <a:rPr kumimoji="1" lang="en-US" altLang="zh-CN" sz="1000" b="1" i="0" dirty="0">
                <a:latin typeface="+mn-lt"/>
                <a:ea typeface="宋体" panose="02010600030101010101" pitchFamily="2" charset="-122"/>
                <a:cs typeface="Times New Roman" panose="02020603050405020304" pitchFamily="18" charset="0"/>
              </a:rPr>
              <a:t>  </a:t>
            </a:r>
          </a:p>
          <a:p>
            <a:pPr lvl="1" eaLnBrk="1" hangingPunct="1">
              <a:buFontTx/>
              <a:buNone/>
            </a:pPr>
            <a:r>
              <a:rPr kumimoji="1" lang="en-US" altLang="zh-CN" sz="2600" b="1" i="0" dirty="0">
                <a:latin typeface="+mn-lt"/>
                <a:ea typeface="宋体" panose="02010600030101010101" pitchFamily="2" charset="-122"/>
                <a:cs typeface="Times New Roman" panose="02020603050405020304" pitchFamily="18" charset="0"/>
              </a:rPr>
              <a:t>Note:</a:t>
            </a:r>
            <a:r>
              <a:rPr kumimoji="1" lang="zh-CN" altLang="en-US" sz="2600" b="1" i="0" dirty="0">
                <a:latin typeface="+mn-lt"/>
                <a:ea typeface="宋体" panose="02010600030101010101" pitchFamily="2" charset="-122"/>
                <a:cs typeface="Times New Roman" panose="02020603050405020304" pitchFamily="18" charset="0"/>
              </a:rPr>
              <a:t> ∅ </a:t>
            </a:r>
            <a:r>
              <a:rPr kumimoji="1" lang="en-US" altLang="zh-CN" sz="2600" b="1" i="0" dirty="0">
                <a:latin typeface="+mn-lt"/>
                <a:ea typeface="宋体" panose="02010600030101010101" pitchFamily="2" charset="-122"/>
                <a:cs typeface="Times New Roman" panose="02020603050405020304" pitchFamily="18" charset="0"/>
              </a:rPr>
              <a:t>&amp;{</a:t>
            </a:r>
            <a:r>
              <a:rPr kumimoji="1" lang="zh-CN" altLang="en-US" sz="2600" b="1" i="0" dirty="0">
                <a:latin typeface="+mn-lt"/>
                <a:ea typeface="宋体" panose="02010600030101010101" pitchFamily="2" charset="-122"/>
                <a:cs typeface="Times New Roman" panose="02020603050405020304" pitchFamily="18" charset="0"/>
              </a:rPr>
              <a:t>∅</a:t>
            </a:r>
            <a:r>
              <a:rPr kumimoji="1" lang="en-US" altLang="zh-CN" sz="2600" b="1" i="0" dirty="0">
                <a:latin typeface="+mn-lt"/>
                <a:ea typeface="宋体" panose="02010600030101010101" pitchFamily="2" charset="-122"/>
                <a:cs typeface="Times New Roman" panose="02020603050405020304" pitchFamily="18" charset="0"/>
              </a:rPr>
              <a:t>}.</a:t>
            </a:r>
            <a:r>
              <a:rPr kumimoji="1" lang="zh-CN" altLang="en-US" sz="2600" b="1" i="0" dirty="0">
                <a:latin typeface="+mn-lt"/>
                <a:ea typeface="宋体" panose="02010600030101010101" pitchFamily="2" charset="-122"/>
                <a:cs typeface="Times New Roman" panose="02020603050405020304" pitchFamily="18" charset="0"/>
              </a:rPr>
              <a:t>  ∅ ≠</a:t>
            </a:r>
            <a:r>
              <a:rPr kumimoji="1" lang="en-US" altLang="zh-CN" sz="2600" b="1" i="0" dirty="0">
                <a:latin typeface="+mn-lt"/>
                <a:ea typeface="宋体" panose="02010600030101010101" pitchFamily="2" charset="-122"/>
                <a:cs typeface="Times New Roman" panose="02020603050405020304" pitchFamily="18" charset="0"/>
              </a:rPr>
              <a:t>{</a:t>
            </a:r>
            <a:r>
              <a:rPr kumimoji="1" lang="zh-CN" altLang="en-US" sz="2600" b="1" i="0" dirty="0">
                <a:latin typeface="+mn-lt"/>
                <a:ea typeface="宋体" panose="02010600030101010101" pitchFamily="2" charset="-122"/>
                <a:cs typeface="Times New Roman" panose="02020603050405020304" pitchFamily="18" charset="0"/>
              </a:rPr>
              <a:t>∅</a:t>
            </a:r>
            <a:r>
              <a:rPr kumimoji="1" lang="en-US" altLang="zh-CN" sz="2600" b="1" i="0" dirty="0">
                <a:latin typeface="+mn-lt"/>
                <a:ea typeface="宋体" panose="02010600030101010101" pitchFamily="2" charset="-122"/>
                <a:cs typeface="Times New Roman" panose="02020603050405020304" pitchFamily="18" charset="0"/>
              </a:rPr>
              <a:t>},</a:t>
            </a:r>
            <a:r>
              <a:rPr kumimoji="1" lang="zh-CN" altLang="en-US" sz="2600" b="1" i="0" dirty="0">
                <a:latin typeface="+mn-lt"/>
                <a:ea typeface="宋体" panose="02010600030101010101" pitchFamily="2" charset="-122"/>
                <a:cs typeface="Times New Roman" panose="02020603050405020304" pitchFamily="18" charset="0"/>
              </a:rPr>
              <a:t> ∅ ∈</a:t>
            </a:r>
            <a:r>
              <a:rPr kumimoji="1" lang="en-US" altLang="zh-CN" sz="2600" b="1" i="0" dirty="0">
                <a:latin typeface="+mn-lt"/>
                <a:ea typeface="宋体" panose="02010600030101010101" pitchFamily="2" charset="-122"/>
                <a:cs typeface="Times New Roman" panose="02020603050405020304" pitchFamily="18" charset="0"/>
              </a:rPr>
              <a:t>{</a:t>
            </a:r>
            <a:r>
              <a:rPr kumimoji="1" lang="zh-CN" altLang="en-US" sz="2600" b="1" i="0" dirty="0">
                <a:latin typeface="+mn-lt"/>
                <a:ea typeface="宋体" panose="02010600030101010101" pitchFamily="2" charset="-122"/>
                <a:cs typeface="Times New Roman" panose="02020603050405020304" pitchFamily="18" charset="0"/>
              </a:rPr>
              <a:t>∅</a:t>
            </a:r>
            <a:r>
              <a:rPr kumimoji="1" lang="en-US" altLang="zh-CN" sz="2600" b="1" i="0" dirty="0">
                <a:latin typeface="+mn-lt"/>
                <a:ea typeface="宋体" panose="02010600030101010101" pitchFamily="2" charset="-122"/>
                <a:cs typeface="Times New Roman" panose="02020603050405020304" pitchFamily="18" charset="0"/>
              </a:rPr>
              <a:t>}.</a:t>
            </a:r>
            <a:endParaRPr lang="zh-CN" altLang="en-US" sz="2600" b="1" i="0" dirty="0">
              <a:latin typeface="+mn-lt"/>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9DB9ADE7-2498-4859-8818-5F2E41605B95}"/>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空集</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79057469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Relationship between sets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6" name="矩形 15">
            <a:extLst>
              <a:ext uri="{FF2B5EF4-FFF2-40B4-BE49-F238E27FC236}">
                <a16:creationId xmlns:a16="http://schemas.microsoft.com/office/drawing/2014/main" id="{295C0B1F-2E69-46FF-8D89-C5040D72364B}"/>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3" name="Rectangle 9">
            <a:extLst>
              <a:ext uri="{FF2B5EF4-FFF2-40B4-BE49-F238E27FC236}">
                <a16:creationId xmlns:a16="http://schemas.microsoft.com/office/drawing/2014/main" id="{55DED1F0-3B60-4F1D-921A-1A64C4119182}"/>
              </a:ext>
            </a:extLst>
          </p:cNvPr>
          <p:cNvSpPr>
            <a:spLocks noChangeArrowheads="1"/>
          </p:cNvSpPr>
          <p:nvPr/>
        </p:nvSpPr>
        <p:spPr bwMode="auto">
          <a:xfrm>
            <a:off x="2272238" y="1158555"/>
            <a:ext cx="9196006" cy="148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buFont typeface="Wingdings" panose="05000000000000000000" pitchFamily="2" charset="2"/>
              <a:buChar char="l"/>
            </a:pPr>
            <a:r>
              <a:rPr lang="en-US" altLang="zh-CN" sz="3000" b="1" i="0" dirty="0">
                <a:solidFill>
                  <a:schemeClr val="accent2"/>
                </a:solidFill>
                <a:latin typeface="+mn-lt"/>
                <a:ea typeface="宋体" panose="02010600030101010101" pitchFamily="2" charset="-122"/>
                <a:cs typeface="Times New Roman" panose="02020603050405020304" pitchFamily="18" charset="0"/>
                <a:sym typeface="Symbol" panose="05050102010706020507" pitchFamily="18" charset="2"/>
              </a:rPr>
              <a:t>Equality</a:t>
            </a:r>
            <a:r>
              <a:rPr lang="en-US" altLang="zh-CN" sz="3000" b="1" i="0" dirty="0">
                <a:latin typeface="+mn-lt"/>
                <a:ea typeface="宋体" panose="02010600030101010101" pitchFamily="2" charset="-122"/>
                <a:cs typeface="Times New Roman" panose="02020603050405020304" pitchFamily="18" charset="0"/>
                <a:sym typeface="Symbol" panose="05050102010706020507" pitchFamily="18" charset="2"/>
              </a:rPr>
              <a:t>: For sets A and B, </a:t>
            </a:r>
            <a:r>
              <a:rPr lang="en-US" altLang="zh-CN" sz="3000" b="1" i="0" dirty="0">
                <a:solidFill>
                  <a:srgbClr val="FF0000"/>
                </a:solidFill>
                <a:latin typeface="+mn-lt"/>
                <a:ea typeface="宋体" panose="02010600030101010101" pitchFamily="2" charset="-122"/>
                <a:cs typeface="Times New Roman" panose="02020603050405020304" pitchFamily="18" charset="0"/>
                <a:sym typeface="Symbol" panose="05050102010706020507" pitchFamily="18" charset="2"/>
              </a:rPr>
              <a:t>if A  and B have </a:t>
            </a:r>
            <a:r>
              <a:rPr lang="en-US" altLang="zh-CN" sz="3000" b="1" dirty="0">
                <a:solidFill>
                  <a:srgbClr val="FF0000"/>
                </a:solidFill>
                <a:latin typeface="+mn-lt"/>
                <a:ea typeface="宋体" panose="02010600030101010101" pitchFamily="2" charset="-122"/>
                <a:cs typeface="Times New Roman" panose="02020603050405020304" pitchFamily="18" charset="0"/>
                <a:sym typeface="Symbol" panose="05050102010706020507" pitchFamily="18" charset="2"/>
              </a:rPr>
              <a:t>the same elements</a:t>
            </a:r>
            <a:r>
              <a:rPr lang="en-US" altLang="zh-CN" sz="3000" b="1" dirty="0">
                <a:latin typeface="+mn-lt"/>
                <a:ea typeface="宋体" panose="02010600030101010101" pitchFamily="2" charset="-122"/>
                <a:cs typeface="Times New Roman" panose="02020603050405020304" pitchFamily="18" charset="0"/>
                <a:sym typeface="Symbol" panose="05050102010706020507" pitchFamily="18" charset="2"/>
              </a:rPr>
              <a:t>, then A and B are equal, written as </a:t>
            </a:r>
            <a:r>
              <a:rPr lang="en-US" altLang="zh-CN" sz="3000" b="1" i="0" dirty="0">
                <a:solidFill>
                  <a:schemeClr val="accent1"/>
                </a:solidFill>
                <a:latin typeface="+mn-lt"/>
                <a:ea typeface="宋体" panose="02010600030101010101" pitchFamily="2" charset="-122"/>
                <a:cs typeface="Times New Roman" panose="02020603050405020304" pitchFamily="18" charset="0"/>
                <a:sym typeface="Symbol" panose="05050102010706020507" pitchFamily="18" charset="2"/>
              </a:rPr>
              <a:t>A=B</a:t>
            </a:r>
            <a:r>
              <a:rPr lang="en-US" altLang="zh-CN" sz="3000" b="1" i="0" dirty="0">
                <a:latin typeface="+mn-lt"/>
                <a:ea typeface="宋体" panose="02010600030101010101" pitchFamily="2" charset="-122"/>
                <a:cs typeface="Times New Roman" panose="02020603050405020304" pitchFamily="18" charset="0"/>
                <a:sym typeface="Symbol" panose="05050102010706020507" pitchFamily="18" charset="2"/>
              </a:rPr>
              <a:t>. A and B have exactly the same members:</a:t>
            </a:r>
          </a:p>
          <a:p>
            <a:pPr eaLnBrk="1" hangingPunct="1">
              <a:buNone/>
            </a:pPr>
            <a:endParaRPr lang="zh-CN" altLang="en-US" sz="3000" b="1" i="0" dirty="0">
              <a:latin typeface="+mn-lt"/>
              <a:ea typeface="宋体" panose="02010600030101010101" pitchFamily="2" charset="-122"/>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EB80D08D-4EDE-4603-96F6-085D10DAD5EB}"/>
              </a:ext>
            </a:extLst>
          </p:cNvPr>
          <p:cNvGraphicFramePr>
            <a:graphicFrameLocks noChangeAspect="1"/>
          </p:cNvGraphicFramePr>
          <p:nvPr>
            <p:extLst>
              <p:ext uri="{D42A27DB-BD31-4B8C-83A1-F6EECF244321}">
                <p14:modId xmlns:p14="http://schemas.microsoft.com/office/powerpoint/2010/main" val="2382463197"/>
              </p:ext>
            </p:extLst>
          </p:nvPr>
        </p:nvGraphicFramePr>
        <p:xfrm>
          <a:off x="4888756" y="2925912"/>
          <a:ext cx="4155759" cy="443281"/>
        </p:xfrm>
        <a:graphic>
          <a:graphicData uri="http://schemas.openxmlformats.org/presentationml/2006/ole">
            <mc:AlternateContent xmlns:mc="http://schemas.openxmlformats.org/markup-compatibility/2006">
              <mc:Choice xmlns:v="urn:schemas-microsoft-com:vml" Requires="v">
                <p:oleObj spid="_x0000_s48145" name="Equation" r:id="rId4" imgW="1904760" imgH="203040" progId="Equation.DSMT4">
                  <p:embed/>
                </p:oleObj>
              </mc:Choice>
              <mc:Fallback>
                <p:oleObj name="Equation" r:id="rId4" imgW="1904760" imgH="203040" progId="Equation.DSMT4">
                  <p:embed/>
                  <p:pic>
                    <p:nvPicPr>
                      <p:cNvPr id="0" name=""/>
                      <p:cNvPicPr/>
                      <p:nvPr/>
                    </p:nvPicPr>
                    <p:blipFill>
                      <a:blip r:embed="rId5"/>
                      <a:stretch>
                        <a:fillRect/>
                      </a:stretch>
                    </p:blipFill>
                    <p:spPr>
                      <a:xfrm>
                        <a:off x="4888756" y="2925912"/>
                        <a:ext cx="4155759" cy="443281"/>
                      </a:xfrm>
                      <a:prstGeom prst="rect">
                        <a:avLst/>
                      </a:prstGeom>
                      <a:ln w="28575">
                        <a:solidFill>
                          <a:schemeClr val="accent1"/>
                        </a:solidFill>
                      </a:ln>
                    </p:spPr>
                  </p:pic>
                </p:oleObj>
              </mc:Fallback>
            </mc:AlternateContent>
          </a:graphicData>
        </a:graphic>
      </p:graphicFrame>
      <p:sp>
        <p:nvSpPr>
          <p:cNvPr id="4" name="矩形 3">
            <a:extLst>
              <a:ext uri="{FF2B5EF4-FFF2-40B4-BE49-F238E27FC236}">
                <a16:creationId xmlns:a16="http://schemas.microsoft.com/office/drawing/2014/main" id="{C91F6A26-83EF-4095-A0CB-B743EF8E4376}"/>
              </a:ext>
            </a:extLst>
          </p:cNvPr>
          <p:cNvSpPr/>
          <p:nvPr/>
        </p:nvSpPr>
        <p:spPr>
          <a:xfrm>
            <a:off x="1840756" y="3436634"/>
            <a:ext cx="9897660" cy="3293209"/>
          </a:xfrm>
          <a:prstGeom prst="rect">
            <a:avLst/>
          </a:prstGeom>
        </p:spPr>
        <p:txBody>
          <a:bodyPr wrap="square">
            <a:spAutoFit/>
          </a:bodyPr>
          <a:lstStyle/>
          <a:p>
            <a:pPr lvl="1">
              <a:buFont typeface="Wingdings" panose="05000000000000000000" pitchFamily="2" charset="2"/>
              <a:buChar char="Ø"/>
            </a:pPr>
            <a:r>
              <a:rPr kumimoji="1" lang="en-US" altLang="zh-CN" sz="2600" b="1" dirty="0">
                <a:ea typeface="宋体" panose="02010600030101010101" pitchFamily="2" charset="-122"/>
                <a:cs typeface="Times New Roman" panose="02020603050405020304" pitchFamily="18" charset="0"/>
              </a:rPr>
              <a:t>Example: A={x | </a:t>
            </a:r>
            <a:r>
              <a:rPr kumimoji="1" lang="en-US" altLang="zh-CN" sz="2600" b="1" dirty="0" err="1">
                <a:ea typeface="宋体" panose="02010600030101010101" pitchFamily="2" charset="-122"/>
                <a:cs typeface="Times New Roman" panose="02020603050405020304" pitchFamily="18" charset="0"/>
              </a:rPr>
              <a:t>x∈N</a:t>
            </a:r>
            <a:r>
              <a:rPr kumimoji="1" lang="en-US" altLang="zh-CN" sz="2600" b="1" dirty="0">
                <a:ea typeface="宋体" panose="02010600030101010101" pitchFamily="2" charset="-122"/>
                <a:cs typeface="Times New Roman" panose="02020603050405020304" pitchFamily="18" charset="0"/>
              </a:rPr>
              <a:t> , x can divide 24}, </a:t>
            </a:r>
          </a:p>
          <a:p>
            <a:pPr lvl="1"/>
            <a:r>
              <a:rPr kumimoji="1" lang="en-US" altLang="zh-CN" sz="2600" b="1" dirty="0">
                <a:ea typeface="宋体" panose="02010600030101010101" pitchFamily="2" charset="-122"/>
                <a:cs typeface="Times New Roman" panose="02020603050405020304" pitchFamily="18" charset="0"/>
              </a:rPr>
              <a:t>                    B = {1,2,3,4,6,8,12,24} thus, A = B.</a:t>
            </a:r>
          </a:p>
          <a:p>
            <a:pPr lvl="1">
              <a:buFont typeface="Wingdings" panose="05000000000000000000" pitchFamily="2" charset="2"/>
              <a:buChar char="Ø"/>
            </a:pPr>
            <a:r>
              <a:rPr kumimoji="1" lang="en-US" altLang="zh-CN" sz="2600" b="1" dirty="0">
                <a:ea typeface="宋体" panose="02010600030101010101" pitchFamily="2" charset="-122"/>
                <a:cs typeface="Times New Roman" panose="02020603050405020304" pitchFamily="18" charset="0"/>
              </a:rPr>
              <a:t>Note:</a:t>
            </a:r>
          </a:p>
          <a:p>
            <a:pPr marL="914400" lvl="1" indent="-457200">
              <a:buFont typeface="Arial" panose="020B0604020202020204" pitchFamily="34" charset="0"/>
              <a:buChar char="•"/>
            </a:pPr>
            <a:r>
              <a:rPr kumimoji="1" lang="en-US" altLang="zh-CN" sz="2600" dirty="0">
                <a:ea typeface="宋体" panose="02010600030101010101" pitchFamily="2" charset="-122"/>
                <a:cs typeface="Times New Roman" panose="02020603050405020304" pitchFamily="18" charset="0"/>
              </a:rPr>
              <a:t>Repeat elements are considered as the same, i.e., {1,2,2,3}={1,2,3}</a:t>
            </a:r>
          </a:p>
          <a:p>
            <a:pPr marL="914400" lvl="1" indent="-457200">
              <a:buFont typeface="Arial" panose="020B0604020202020204" pitchFamily="34" charset="0"/>
              <a:buChar char="•"/>
            </a:pPr>
            <a:r>
              <a:rPr kumimoji="1" lang="en-US" altLang="zh-CN" sz="2600" dirty="0">
                <a:ea typeface="宋体" panose="02010600030101010101" pitchFamily="2" charset="-122"/>
                <a:cs typeface="Times New Roman" panose="02020603050405020304" pitchFamily="18" charset="0"/>
              </a:rPr>
              <a:t>Note that the order in which the elements of a set are listed does not matter, i.e., {1,2,3}={3,2,1}</a:t>
            </a:r>
          </a:p>
          <a:p>
            <a:pPr marL="914400" lvl="1" indent="-457200">
              <a:buFont typeface="Arial" panose="020B0604020202020204" pitchFamily="34" charset="0"/>
              <a:buChar char="•"/>
            </a:pPr>
            <a:r>
              <a:rPr kumimoji="1" lang="en-US" altLang="zh-CN" sz="2600" dirty="0">
                <a:ea typeface="宋体" panose="02010600030101010101" pitchFamily="2" charset="-122"/>
                <a:cs typeface="Times New Roman" panose="02020603050405020304" pitchFamily="18" charset="0"/>
              </a:rPr>
              <a:t>{1,2,3} ≠ {1,{2,3}}</a:t>
            </a:r>
          </a:p>
        </p:txBody>
      </p:sp>
    </p:spTree>
    <p:extLst>
      <p:ext uri="{BB962C8B-B14F-4D97-AF65-F5344CB8AC3E}">
        <p14:creationId xmlns:p14="http://schemas.microsoft.com/office/powerpoint/2010/main" val="368553096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Relationship between sets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A0C63AFD-0C6D-4CC3-88D7-C11643A8E638}"/>
              </a:ext>
            </a:extLst>
          </p:cNvPr>
          <p:cNvSpPr txBox="1">
            <a:spLocks noChangeArrowheads="1"/>
          </p:cNvSpPr>
          <p:nvPr/>
        </p:nvSpPr>
        <p:spPr>
          <a:xfrm>
            <a:off x="2141689" y="1412784"/>
            <a:ext cx="9378688" cy="5158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en-US" altLang="zh-CN" b="1" dirty="0">
                <a:solidFill>
                  <a:srgbClr val="FF0000"/>
                </a:solidFill>
                <a:ea typeface="宋体" panose="02010600030101010101" pitchFamily="2" charset="-122"/>
                <a:cs typeface="Times New Roman" panose="02020603050405020304" pitchFamily="18" charset="0"/>
              </a:rPr>
              <a:t>Subset</a:t>
            </a:r>
            <a:r>
              <a:rPr lang="en-US" altLang="zh-CN" dirty="0">
                <a:ea typeface="宋体" panose="02010600030101010101" pitchFamily="2" charset="-122"/>
                <a:cs typeface="Times New Roman" panose="02020603050405020304" pitchFamily="18" charset="0"/>
              </a:rPr>
              <a:t>: </a:t>
            </a:r>
            <a:r>
              <a:rPr lang="en-US" altLang="zh-CN" sz="2600" b="1" dirty="0">
                <a:ea typeface="宋体" panose="02010600030101010101" pitchFamily="2" charset="-122"/>
                <a:cs typeface="Times New Roman" panose="02020603050405020304" pitchFamily="18" charset="0"/>
              </a:rPr>
              <a:t>The </a:t>
            </a:r>
            <a:r>
              <a:rPr lang="en-US" altLang="zh-CN" sz="2600" b="1" dirty="0">
                <a:solidFill>
                  <a:schemeClr val="accent2"/>
                </a:solidFill>
                <a:ea typeface="宋体" panose="02010600030101010101" pitchFamily="2" charset="-122"/>
                <a:cs typeface="Times New Roman" panose="02020603050405020304" pitchFamily="18" charset="0"/>
              </a:rPr>
              <a:t>set </a:t>
            </a:r>
            <a:r>
              <a:rPr lang="en-US" altLang="zh-CN" sz="2600" b="1" i="1" dirty="0">
                <a:solidFill>
                  <a:schemeClr val="accent2"/>
                </a:solidFill>
                <a:ea typeface="宋体" panose="02010600030101010101" pitchFamily="2" charset="-122"/>
                <a:cs typeface="Times New Roman" panose="02020603050405020304" pitchFamily="18" charset="0"/>
              </a:rPr>
              <a:t>A</a:t>
            </a:r>
            <a:r>
              <a:rPr lang="en-US" altLang="zh-CN" sz="2600" b="1" dirty="0">
                <a:ea typeface="宋体" panose="02010600030101010101" pitchFamily="2" charset="-122"/>
                <a:cs typeface="Times New Roman" panose="02020603050405020304" pitchFamily="18" charset="0"/>
              </a:rPr>
              <a:t> is </a:t>
            </a:r>
            <a:r>
              <a:rPr lang="en-US" altLang="zh-CN" sz="2600" b="1" dirty="0">
                <a:solidFill>
                  <a:schemeClr val="accent2"/>
                </a:solidFill>
                <a:ea typeface="宋体" panose="02010600030101010101" pitchFamily="2" charset="-122"/>
                <a:cs typeface="Times New Roman" panose="02020603050405020304" pitchFamily="18" charset="0"/>
              </a:rPr>
              <a:t>a subset of </a:t>
            </a:r>
            <a:r>
              <a:rPr lang="en-US" altLang="zh-CN" sz="2600" b="1" i="1" dirty="0">
                <a:solidFill>
                  <a:schemeClr val="accent2"/>
                </a:solidFill>
                <a:ea typeface="宋体" panose="02010600030101010101" pitchFamily="2" charset="-122"/>
                <a:cs typeface="Times New Roman" panose="02020603050405020304" pitchFamily="18" charset="0"/>
              </a:rPr>
              <a:t>B</a:t>
            </a:r>
            <a:r>
              <a:rPr lang="en-US" altLang="zh-CN" sz="2600" b="1" dirty="0">
                <a:solidFill>
                  <a:schemeClr val="accent2"/>
                </a:solidFill>
                <a:ea typeface="宋体" panose="02010600030101010101" pitchFamily="2" charset="-122"/>
                <a:cs typeface="Times New Roman" panose="02020603050405020304" pitchFamily="18" charset="0"/>
              </a:rPr>
              <a:t> </a:t>
            </a:r>
            <a:r>
              <a:rPr lang="en-US" altLang="zh-CN" sz="2600" b="1" dirty="0">
                <a:ea typeface="宋体" panose="02010600030101010101" pitchFamily="2" charset="-122"/>
                <a:cs typeface="Times New Roman" panose="02020603050405020304" pitchFamily="18" charset="0"/>
              </a:rPr>
              <a:t>if and only if every element of </a:t>
            </a:r>
            <a:r>
              <a:rPr lang="en-US" altLang="zh-CN" sz="2600" b="1" i="1" dirty="0">
                <a:ea typeface="宋体" panose="02010600030101010101" pitchFamily="2" charset="-122"/>
                <a:cs typeface="Times New Roman" panose="02020603050405020304" pitchFamily="18" charset="0"/>
              </a:rPr>
              <a:t>A</a:t>
            </a:r>
            <a:r>
              <a:rPr lang="en-US" altLang="zh-CN" sz="2600" b="1" dirty="0">
                <a:ea typeface="宋体" panose="02010600030101010101" pitchFamily="2" charset="-122"/>
                <a:cs typeface="Times New Roman" panose="02020603050405020304" pitchFamily="18" charset="0"/>
              </a:rPr>
              <a:t> is also an element of </a:t>
            </a:r>
            <a:r>
              <a:rPr lang="en-US" altLang="zh-CN" sz="2600" b="1" i="1" dirty="0">
                <a:ea typeface="宋体" panose="02010600030101010101" pitchFamily="2" charset="-122"/>
                <a:cs typeface="Times New Roman" panose="02020603050405020304" pitchFamily="18" charset="0"/>
              </a:rPr>
              <a:t>B</a:t>
            </a:r>
            <a:r>
              <a:rPr lang="en-US" altLang="zh-CN" sz="2600" b="1" dirty="0">
                <a:ea typeface="宋体" panose="02010600030101010101" pitchFamily="2" charset="-122"/>
                <a:cs typeface="Times New Roman" panose="02020603050405020304" pitchFamily="18" charset="0"/>
              </a:rPr>
              <a:t>. We use the </a:t>
            </a:r>
            <a:r>
              <a:rPr lang="en-US" altLang="zh-CN" sz="2600" b="1" dirty="0">
                <a:solidFill>
                  <a:schemeClr val="accent1"/>
                </a:solidFill>
                <a:ea typeface="宋体" panose="02010600030101010101" pitchFamily="2" charset="-122"/>
                <a:cs typeface="Times New Roman" panose="02020603050405020304" pitchFamily="18" charset="0"/>
              </a:rPr>
              <a:t>notation </a:t>
            </a:r>
            <a:r>
              <a:rPr lang="en-US" altLang="zh-CN" sz="2600" b="1" i="1" dirty="0">
                <a:solidFill>
                  <a:schemeClr val="accent2"/>
                </a:solidFill>
                <a:ea typeface="宋体" panose="02010600030101010101" pitchFamily="2" charset="-122"/>
                <a:cs typeface="Times New Roman" panose="02020603050405020304" pitchFamily="18" charset="0"/>
              </a:rPr>
              <a:t>A</a:t>
            </a:r>
            <a:r>
              <a:rPr lang="en-US" altLang="zh-CN" sz="2600" b="1" dirty="0">
                <a:solidFill>
                  <a:schemeClr val="accent2"/>
                </a:solidFill>
                <a:ea typeface="宋体" panose="02010600030101010101" pitchFamily="2" charset="-122"/>
                <a:cs typeface="Times New Roman" panose="02020603050405020304" pitchFamily="18" charset="0"/>
              </a:rPr>
              <a:t> ⊆ </a:t>
            </a:r>
            <a:r>
              <a:rPr lang="en-US" altLang="zh-CN" sz="2600" b="1" i="1" dirty="0">
                <a:solidFill>
                  <a:schemeClr val="accent2"/>
                </a:solidFill>
                <a:ea typeface="宋体" panose="02010600030101010101" pitchFamily="2" charset="-122"/>
                <a:cs typeface="Times New Roman" panose="02020603050405020304" pitchFamily="18" charset="0"/>
              </a:rPr>
              <a:t>B</a:t>
            </a:r>
            <a:r>
              <a:rPr lang="en-US" altLang="zh-CN" sz="2600" b="1" dirty="0">
                <a:solidFill>
                  <a:schemeClr val="accent2"/>
                </a:solidFill>
                <a:ea typeface="宋体" panose="02010600030101010101" pitchFamily="2" charset="-122"/>
                <a:cs typeface="Times New Roman" panose="02020603050405020304" pitchFamily="18" charset="0"/>
              </a:rPr>
              <a:t> </a:t>
            </a:r>
            <a:r>
              <a:rPr lang="en-US" altLang="zh-CN" sz="2600" b="1" dirty="0">
                <a:solidFill>
                  <a:schemeClr val="accent1"/>
                </a:solidFill>
                <a:ea typeface="宋体" panose="02010600030101010101" pitchFamily="2" charset="-122"/>
                <a:cs typeface="Times New Roman" panose="02020603050405020304" pitchFamily="18" charset="0"/>
              </a:rPr>
              <a:t>to indicate that </a:t>
            </a:r>
            <a:r>
              <a:rPr lang="en-US" altLang="zh-CN" sz="2600" b="1" i="1" dirty="0">
                <a:solidFill>
                  <a:schemeClr val="accent1"/>
                </a:solidFill>
                <a:ea typeface="宋体" panose="02010600030101010101" pitchFamily="2" charset="-122"/>
                <a:cs typeface="Times New Roman" panose="02020603050405020304" pitchFamily="18" charset="0"/>
              </a:rPr>
              <a:t>A</a:t>
            </a:r>
            <a:r>
              <a:rPr lang="en-US" altLang="zh-CN" sz="2600" b="1" dirty="0">
                <a:solidFill>
                  <a:schemeClr val="accent1"/>
                </a:solidFill>
                <a:ea typeface="宋体" panose="02010600030101010101" pitchFamily="2" charset="-122"/>
                <a:cs typeface="Times New Roman" panose="02020603050405020304" pitchFamily="18" charset="0"/>
              </a:rPr>
              <a:t> is a subset of the set </a:t>
            </a:r>
            <a:r>
              <a:rPr lang="en-US" altLang="zh-CN" sz="2600" b="1" i="1" dirty="0">
                <a:solidFill>
                  <a:schemeClr val="accent1"/>
                </a:solidFill>
                <a:ea typeface="宋体" panose="02010600030101010101" pitchFamily="2" charset="-122"/>
                <a:cs typeface="Times New Roman" panose="02020603050405020304" pitchFamily="18" charset="0"/>
              </a:rPr>
              <a:t>B</a:t>
            </a:r>
            <a:r>
              <a:rPr lang="en-US" altLang="zh-CN" sz="2600" b="1" dirty="0">
                <a:ea typeface="宋体" panose="02010600030101010101" pitchFamily="2" charset="-122"/>
                <a:cs typeface="Times New Roman" panose="02020603050405020304" pitchFamily="18" charset="0"/>
              </a:rPr>
              <a:t>.</a:t>
            </a:r>
            <a:endParaRPr kumimoji="1" lang="zh-CN" altLang="en-US" sz="1000" b="1" dirty="0">
              <a:ea typeface="宋体" panose="02010600030101010101" pitchFamily="2" charset="-122"/>
            </a:endParaRPr>
          </a:p>
          <a:p>
            <a:pPr>
              <a:buFontTx/>
              <a:buNone/>
              <a:defRPr/>
            </a:pPr>
            <a:r>
              <a:rPr kumimoji="1" lang="zh-CN" altLang="en-US" sz="2600" dirty="0">
                <a:ea typeface="宋体" panose="02010600030101010101" pitchFamily="2" charset="-122"/>
              </a:rPr>
              <a:t>    </a:t>
            </a:r>
            <a:endParaRPr kumimoji="1" lang="en-US" altLang="zh-CN" sz="2600" dirty="0">
              <a:ea typeface="宋体" panose="02010600030101010101" pitchFamily="2" charset="-122"/>
            </a:endParaRPr>
          </a:p>
          <a:p>
            <a:pPr>
              <a:buFontTx/>
              <a:buNone/>
              <a:defRPr/>
            </a:pPr>
            <a:endParaRPr kumimoji="1" lang="en-US" altLang="zh-CN" sz="2600" dirty="0">
              <a:ea typeface="宋体" panose="02010600030101010101" pitchFamily="2" charset="-122"/>
            </a:endParaRPr>
          </a:p>
          <a:p>
            <a:pPr>
              <a:buFontTx/>
              <a:buNone/>
              <a:defRPr/>
            </a:pPr>
            <a:r>
              <a:rPr kumimoji="1" lang="en-US" altLang="zh-CN" sz="2600" dirty="0">
                <a:ea typeface="宋体" panose="02010600030101010101" pitchFamily="2" charset="-122"/>
              </a:rPr>
              <a:t> Example:</a:t>
            </a:r>
            <a:endParaRPr kumimoji="1" lang="zh-CN" altLang="en-US" sz="2600" dirty="0">
              <a:ea typeface="宋体" panose="02010600030101010101" pitchFamily="2" charset="-122"/>
            </a:endParaRPr>
          </a:p>
          <a:p>
            <a:pPr>
              <a:buFontTx/>
              <a:buNone/>
              <a:defRPr/>
            </a:pPr>
            <a:endParaRPr kumimoji="1" lang="zh-CN" altLang="en-US" sz="2600" dirty="0">
              <a:ea typeface="宋体" panose="02010600030101010101" pitchFamily="2" charset="-122"/>
            </a:endParaRPr>
          </a:p>
          <a:p>
            <a:pPr>
              <a:buFontTx/>
              <a:buNone/>
              <a:defRPr/>
            </a:pPr>
            <a:endParaRPr kumimoji="1" lang="zh-CN" altLang="en-US" sz="2600" dirty="0">
              <a:ea typeface="宋体" panose="02010600030101010101" pitchFamily="2" charset="-122"/>
            </a:endParaRPr>
          </a:p>
          <a:p>
            <a:pPr>
              <a:buFontTx/>
              <a:buNone/>
              <a:defRPr/>
            </a:pPr>
            <a:endParaRPr kumimoji="1" lang="zh-CN" altLang="en-US" sz="2600" dirty="0">
              <a:ea typeface="宋体" panose="02010600030101010101" pitchFamily="2" charset="-122"/>
            </a:endParaRPr>
          </a:p>
          <a:p>
            <a:pPr>
              <a:buFontTx/>
              <a:buNone/>
              <a:defRPr/>
            </a:pPr>
            <a:r>
              <a:rPr kumimoji="1" lang="zh-CN" altLang="en-US" sz="2600" dirty="0">
                <a:ea typeface="宋体" panose="02010600030101010101" pitchFamily="2" charset="-122"/>
              </a:rPr>
              <a:t>      </a:t>
            </a:r>
          </a:p>
          <a:p>
            <a:pPr>
              <a:buFontTx/>
              <a:buNone/>
              <a:defRPr/>
            </a:pPr>
            <a:r>
              <a:rPr kumimoji="1" lang="zh-CN" altLang="en-US" sz="2600" dirty="0">
                <a:ea typeface="宋体" panose="02010600030101010101" pitchFamily="2" charset="-122"/>
              </a:rPr>
              <a:t> </a:t>
            </a:r>
            <a:r>
              <a:rPr kumimoji="1" lang="en-US" altLang="zh-CN" sz="2600" u="sng" dirty="0">
                <a:effectLst>
                  <a:outerShdw blurRad="38100" dist="38100" dir="2700000" algn="tl">
                    <a:srgbClr val="C0C0C0"/>
                  </a:outerShdw>
                </a:effectLst>
                <a:ea typeface="宋体" panose="02010600030101010101" pitchFamily="2" charset="-122"/>
              </a:rPr>
              <a:t>Note:</a:t>
            </a:r>
            <a:r>
              <a:rPr kumimoji="1" lang="en-US" altLang="zh-CN" sz="2600" dirty="0">
                <a:effectLst>
                  <a:outerShdw blurRad="38100" dist="38100" dir="2700000" algn="tl">
                    <a:srgbClr val="C0C0C0"/>
                  </a:outerShdw>
                </a:effectLst>
                <a:ea typeface="宋体" panose="02010600030101010101" pitchFamily="2" charset="-122"/>
              </a:rPr>
              <a:t> </a:t>
            </a:r>
            <a:r>
              <a:rPr kumimoji="1" lang="en-US" altLang="zh-CN" sz="2600" dirty="0">
                <a:ea typeface="宋体" panose="02010600030101010101" pitchFamily="2" charset="-122"/>
              </a:rPr>
              <a:t>if           , then {</a:t>
            </a:r>
            <a:r>
              <a:rPr kumimoji="1" lang="en-US" altLang="zh-CN" sz="2600" i="1" dirty="0">
                <a:ea typeface="宋体" panose="02010600030101010101" pitchFamily="2" charset="-122"/>
              </a:rPr>
              <a:t>a</a:t>
            </a:r>
            <a:r>
              <a:rPr kumimoji="1" lang="en-US" altLang="zh-CN" sz="2600" dirty="0">
                <a:ea typeface="宋体" panose="02010600030101010101" pitchFamily="2" charset="-122"/>
              </a:rPr>
              <a:t>}</a:t>
            </a:r>
            <a:r>
              <a:rPr kumimoji="1" lang="en-US" altLang="zh-CN" sz="2600" dirty="0">
                <a:ea typeface="宋体" panose="02010600030101010101" pitchFamily="2" charset="-122"/>
                <a:sym typeface="Symbol" panose="05050102010706020507" pitchFamily="18" charset="2"/>
              </a:rPr>
              <a:t></a:t>
            </a:r>
            <a:r>
              <a:rPr kumimoji="1" lang="en-US" altLang="zh-CN" sz="2600" i="1" dirty="0">
                <a:ea typeface="宋体" panose="02010600030101010101" pitchFamily="2" charset="-122"/>
                <a:sym typeface="Symbol" panose="05050102010706020507" pitchFamily="18" charset="2"/>
              </a:rPr>
              <a:t>A</a:t>
            </a:r>
            <a:r>
              <a:rPr kumimoji="1" lang="en-US" altLang="zh-CN" sz="2600" dirty="0">
                <a:ea typeface="宋体" panose="02010600030101010101" pitchFamily="2" charset="-122"/>
              </a:rPr>
              <a:t>.</a:t>
            </a:r>
            <a:endParaRPr kumimoji="1" lang="zh-CN" altLang="en-US" sz="2600" dirty="0">
              <a:ea typeface="宋体" panose="02010600030101010101" pitchFamily="2" charset="-122"/>
            </a:endParaRPr>
          </a:p>
        </p:txBody>
      </p:sp>
      <p:graphicFrame>
        <p:nvGraphicFramePr>
          <p:cNvPr id="15" name="Object 14">
            <a:extLst>
              <a:ext uri="{FF2B5EF4-FFF2-40B4-BE49-F238E27FC236}">
                <a16:creationId xmlns:a16="http://schemas.microsoft.com/office/drawing/2014/main" id="{8CDDB2D0-69FB-4F24-8A88-02EE4F73843F}"/>
              </a:ext>
            </a:extLst>
          </p:cNvPr>
          <p:cNvGraphicFramePr>
            <a:graphicFrameLocks noChangeAspect="1"/>
          </p:cNvGraphicFramePr>
          <p:nvPr>
            <p:extLst>
              <p:ext uri="{D42A27DB-BD31-4B8C-83A1-F6EECF244321}">
                <p14:modId xmlns:p14="http://schemas.microsoft.com/office/powerpoint/2010/main" val="4163497444"/>
              </p:ext>
            </p:extLst>
          </p:nvPr>
        </p:nvGraphicFramePr>
        <p:xfrm>
          <a:off x="4526776" y="2814950"/>
          <a:ext cx="4608513" cy="484187"/>
        </p:xfrm>
        <a:graphic>
          <a:graphicData uri="http://schemas.openxmlformats.org/presentationml/2006/ole">
            <mc:AlternateContent xmlns:mc="http://schemas.openxmlformats.org/markup-compatibility/2006">
              <mc:Choice xmlns:v="urn:schemas-microsoft-com:vml" Requires="v">
                <p:oleObj spid="_x0000_s42116" name="Equation" r:id="rId4" imgW="1905000" imgH="203200" progId="Equation.DSMT4">
                  <p:embed/>
                </p:oleObj>
              </mc:Choice>
              <mc:Fallback>
                <p:oleObj name="Equation" r:id="rId4" imgW="1905000" imgH="203200" progId="Equation.DSMT4">
                  <p:embed/>
                  <p:pic>
                    <p:nvPicPr>
                      <p:cNvPr id="6148" name="Object 14">
                        <a:extLst>
                          <a:ext uri="{FF2B5EF4-FFF2-40B4-BE49-F238E27FC236}">
                            <a16:creationId xmlns:a16="http://schemas.microsoft.com/office/drawing/2014/main" id="{37E5EF6A-AE0D-4733-A50A-96938F16B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776" y="2814950"/>
                        <a:ext cx="4608513" cy="484187"/>
                      </a:xfrm>
                      <a:prstGeom prst="rect">
                        <a:avLst/>
                      </a:prstGeom>
                      <a:noFill/>
                      <a:ln>
                        <a:solidFill>
                          <a:srgbClr val="FF0000"/>
                        </a:solidFill>
                      </a:ln>
                    </p:spPr>
                  </p:pic>
                </p:oleObj>
              </mc:Fallback>
            </mc:AlternateContent>
          </a:graphicData>
        </a:graphic>
      </p:graphicFrame>
      <p:graphicFrame>
        <p:nvGraphicFramePr>
          <p:cNvPr id="16" name="Object 16">
            <a:extLst>
              <a:ext uri="{FF2B5EF4-FFF2-40B4-BE49-F238E27FC236}">
                <a16:creationId xmlns:a16="http://schemas.microsoft.com/office/drawing/2014/main" id="{6786DB8A-0B39-4EC8-9F62-04E98021D75D}"/>
              </a:ext>
            </a:extLst>
          </p:cNvPr>
          <p:cNvGraphicFramePr>
            <a:graphicFrameLocks noChangeAspect="1"/>
          </p:cNvGraphicFramePr>
          <p:nvPr>
            <p:extLst>
              <p:ext uri="{D42A27DB-BD31-4B8C-83A1-F6EECF244321}">
                <p14:modId xmlns:p14="http://schemas.microsoft.com/office/powerpoint/2010/main" val="3008166613"/>
              </p:ext>
            </p:extLst>
          </p:nvPr>
        </p:nvGraphicFramePr>
        <p:xfrm>
          <a:off x="3808032" y="3596535"/>
          <a:ext cx="1365250" cy="382588"/>
        </p:xfrm>
        <a:graphic>
          <a:graphicData uri="http://schemas.openxmlformats.org/presentationml/2006/ole">
            <mc:AlternateContent xmlns:mc="http://schemas.openxmlformats.org/markup-compatibility/2006">
              <mc:Choice xmlns:v="urn:schemas-microsoft-com:vml" Requires="v">
                <p:oleObj spid="_x0000_s42117" name="Equation" r:id="rId6" imgW="710891" imgH="203112" progId="Equation.DSMT4">
                  <p:embed/>
                </p:oleObj>
              </mc:Choice>
              <mc:Fallback>
                <p:oleObj name="Equation" r:id="rId6" imgW="710891" imgH="203112" progId="Equation.DSMT4">
                  <p:embed/>
                  <p:pic>
                    <p:nvPicPr>
                      <p:cNvPr id="29705" name="Object 16">
                        <a:extLst>
                          <a:ext uri="{FF2B5EF4-FFF2-40B4-BE49-F238E27FC236}">
                            <a16:creationId xmlns:a16="http://schemas.microsoft.com/office/drawing/2014/main" id="{0EC61587-4E47-464C-BB62-6D682AABCC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8032" y="3596535"/>
                        <a:ext cx="13652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8">
            <a:extLst>
              <a:ext uri="{FF2B5EF4-FFF2-40B4-BE49-F238E27FC236}">
                <a16:creationId xmlns:a16="http://schemas.microsoft.com/office/drawing/2014/main" id="{9080AA88-CE8D-458E-BA26-B56971C7755A}"/>
              </a:ext>
            </a:extLst>
          </p:cNvPr>
          <p:cNvGraphicFramePr>
            <a:graphicFrameLocks noChangeAspect="1"/>
          </p:cNvGraphicFramePr>
          <p:nvPr>
            <p:extLst>
              <p:ext uri="{D42A27DB-BD31-4B8C-83A1-F6EECF244321}">
                <p14:modId xmlns:p14="http://schemas.microsoft.com/office/powerpoint/2010/main" val="3375516413"/>
              </p:ext>
            </p:extLst>
          </p:nvPr>
        </p:nvGraphicFramePr>
        <p:xfrm>
          <a:off x="3808032" y="4059746"/>
          <a:ext cx="1082675" cy="1223962"/>
        </p:xfrm>
        <a:graphic>
          <a:graphicData uri="http://schemas.openxmlformats.org/presentationml/2006/ole">
            <mc:AlternateContent xmlns:mc="http://schemas.openxmlformats.org/markup-compatibility/2006">
              <mc:Choice xmlns:v="urn:schemas-microsoft-com:vml" Requires="v">
                <p:oleObj spid="_x0000_s42118" name="Equation" r:id="rId8" imgW="583947" imgH="660113" progId="Equation.DSMT4">
                  <p:embed/>
                </p:oleObj>
              </mc:Choice>
              <mc:Fallback>
                <p:oleObj name="Equation" r:id="rId8" imgW="583947" imgH="660113" progId="Equation.DSMT4">
                  <p:embed/>
                  <p:pic>
                    <p:nvPicPr>
                      <p:cNvPr id="29707" name="Object 18">
                        <a:extLst>
                          <a:ext uri="{FF2B5EF4-FFF2-40B4-BE49-F238E27FC236}">
                            <a16:creationId xmlns:a16="http://schemas.microsoft.com/office/drawing/2014/main" id="{8E3A6F32-8D46-4BD7-898B-66A775B8F5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8032" y="4059746"/>
                        <a:ext cx="10826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0">
            <a:extLst>
              <a:ext uri="{FF2B5EF4-FFF2-40B4-BE49-F238E27FC236}">
                <a16:creationId xmlns:a16="http://schemas.microsoft.com/office/drawing/2014/main" id="{5CAFDE87-D35A-4BF6-946C-C6145C22981A}"/>
              </a:ext>
            </a:extLst>
          </p:cNvPr>
          <p:cNvGraphicFramePr>
            <a:graphicFrameLocks noChangeAspect="1"/>
          </p:cNvGraphicFramePr>
          <p:nvPr>
            <p:extLst>
              <p:ext uri="{D42A27DB-BD31-4B8C-83A1-F6EECF244321}">
                <p14:modId xmlns:p14="http://schemas.microsoft.com/office/powerpoint/2010/main" val="3798992622"/>
              </p:ext>
            </p:extLst>
          </p:nvPr>
        </p:nvGraphicFramePr>
        <p:xfrm>
          <a:off x="3808032" y="5448860"/>
          <a:ext cx="3816350" cy="430213"/>
        </p:xfrm>
        <a:graphic>
          <a:graphicData uri="http://schemas.openxmlformats.org/presentationml/2006/ole">
            <mc:AlternateContent xmlns:mc="http://schemas.openxmlformats.org/markup-compatibility/2006">
              <mc:Choice xmlns:v="urn:schemas-microsoft-com:vml" Requires="v">
                <p:oleObj spid="_x0000_s42119" name="Equation" r:id="rId10" imgW="1777229" imgH="203112" progId="Equation.DSMT4">
                  <p:embed/>
                </p:oleObj>
              </mc:Choice>
              <mc:Fallback>
                <p:oleObj name="Equation" r:id="rId10" imgW="1777229" imgH="203112" progId="Equation.DSMT4">
                  <p:embed/>
                  <p:pic>
                    <p:nvPicPr>
                      <p:cNvPr id="29709" name="Object 20">
                        <a:extLst>
                          <a:ext uri="{FF2B5EF4-FFF2-40B4-BE49-F238E27FC236}">
                            <a16:creationId xmlns:a16="http://schemas.microsoft.com/office/drawing/2014/main" id="{0FF1426A-BEBF-430D-8949-4C65E79534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08032" y="5448860"/>
                        <a:ext cx="38163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22">
            <a:extLst>
              <a:ext uri="{FF2B5EF4-FFF2-40B4-BE49-F238E27FC236}">
                <a16:creationId xmlns:a16="http://schemas.microsoft.com/office/drawing/2014/main" id="{F359A87A-DBA0-4B20-8D6C-F8C399F40E07}"/>
              </a:ext>
            </a:extLst>
          </p:cNvPr>
          <p:cNvGraphicFramePr>
            <a:graphicFrameLocks noChangeAspect="1"/>
          </p:cNvGraphicFramePr>
          <p:nvPr>
            <p:extLst>
              <p:ext uri="{D42A27DB-BD31-4B8C-83A1-F6EECF244321}">
                <p14:modId xmlns:p14="http://schemas.microsoft.com/office/powerpoint/2010/main" val="1853006581"/>
              </p:ext>
            </p:extLst>
          </p:nvPr>
        </p:nvGraphicFramePr>
        <p:xfrm>
          <a:off x="3375438" y="5998983"/>
          <a:ext cx="865187" cy="403225"/>
        </p:xfrm>
        <a:graphic>
          <a:graphicData uri="http://schemas.openxmlformats.org/presentationml/2006/ole">
            <mc:AlternateContent xmlns:mc="http://schemas.openxmlformats.org/markup-compatibility/2006">
              <mc:Choice xmlns:v="urn:schemas-microsoft-com:vml" Requires="v">
                <p:oleObj spid="_x0000_s42120" name="Equation" r:id="rId12" imgW="380670" imgH="177646" progId="Equation.DSMT4">
                  <p:embed/>
                </p:oleObj>
              </mc:Choice>
              <mc:Fallback>
                <p:oleObj name="Equation" r:id="rId12" imgW="380670" imgH="177646" progId="Equation.DSMT4">
                  <p:embed/>
                  <p:pic>
                    <p:nvPicPr>
                      <p:cNvPr id="29710" name="Object 22">
                        <a:extLst>
                          <a:ext uri="{FF2B5EF4-FFF2-40B4-BE49-F238E27FC236}">
                            <a16:creationId xmlns:a16="http://schemas.microsoft.com/office/drawing/2014/main" id="{21028423-1CE2-42D2-9C1E-ABDD8E3CA9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75438" y="5998983"/>
                        <a:ext cx="865187"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矩形 20">
            <a:extLst>
              <a:ext uri="{FF2B5EF4-FFF2-40B4-BE49-F238E27FC236}">
                <a16:creationId xmlns:a16="http://schemas.microsoft.com/office/drawing/2014/main" id="{34DCD7EE-65E1-48EC-AFFE-BDC60B03D45C}"/>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3620214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Relationship between sets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20" name="Rectangle 3">
            <a:extLst>
              <a:ext uri="{FF2B5EF4-FFF2-40B4-BE49-F238E27FC236}">
                <a16:creationId xmlns:a16="http://schemas.microsoft.com/office/drawing/2014/main" id="{C6E2C55A-0CCB-4C48-BADB-5AA963481A45}"/>
              </a:ext>
            </a:extLst>
          </p:cNvPr>
          <p:cNvSpPr txBox="1">
            <a:spLocks noChangeArrowheads="1"/>
          </p:cNvSpPr>
          <p:nvPr/>
        </p:nvSpPr>
        <p:spPr>
          <a:xfrm>
            <a:off x="2126425" y="1350264"/>
            <a:ext cx="9611991" cy="4912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solidFill>
                  <a:srgbClr val="FF0000"/>
                </a:solidFill>
                <a:ea typeface="宋体" panose="02010600030101010101" pitchFamily="2" charset="-122"/>
                <a:cs typeface="Times New Roman" panose="02020603050405020304" pitchFamily="18" charset="0"/>
              </a:rPr>
              <a:t>Properties of Subset:</a:t>
            </a:r>
          </a:p>
          <a:p>
            <a:pPr lvl="1">
              <a:buFontTx/>
              <a:buNone/>
            </a:pPr>
            <a:r>
              <a:rPr lang="en-US" altLang="zh-CN" dirty="0">
                <a:ea typeface="宋体" panose="02010600030101010101" pitchFamily="2" charset="-122"/>
                <a:cs typeface="Times New Roman" panose="02020603050405020304" pitchFamily="18" charset="0"/>
              </a:rPr>
              <a:t>(1) For </a:t>
            </a:r>
            <a:r>
              <a:rPr lang="zh-CN" altLang="en-US"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A, </a:t>
            </a:r>
            <a:r>
              <a:rPr lang="en-US" altLang="zh-CN" dirty="0">
                <a:ea typeface="宋体" panose="02010600030101010101" pitchFamily="2" charset="-122"/>
                <a:cs typeface="Times New Roman" panose="02020603050405020304" pitchFamily="18" charset="0"/>
              </a:rPr>
              <a:t>there is </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endParaRPr lang="zh-CN" altLang="en-US" i="1" dirty="0">
              <a:ea typeface="宋体" panose="02010600030101010101" pitchFamily="2" charset="-122"/>
              <a:cs typeface="Times New Roman" panose="02020603050405020304" pitchFamily="18" charset="0"/>
            </a:endParaRPr>
          </a:p>
          <a:p>
            <a:pPr lvl="1">
              <a:buFontTx/>
              <a:buNone/>
            </a:pPr>
            <a:r>
              <a:rPr lang="en-US" altLang="zh-CN" dirty="0">
                <a:ea typeface="宋体" panose="02010600030101010101" pitchFamily="2" charset="-122"/>
                <a:cs typeface="Times New Roman" panose="02020603050405020304" pitchFamily="18" charset="0"/>
              </a:rPr>
              <a:t>(2) For ∀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 there is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endParaRPr lang="zh-CN" altLang="en-US" i="1" dirty="0">
              <a:ea typeface="宋体" panose="02010600030101010101" pitchFamily="2" charset="-122"/>
              <a:cs typeface="Times New Roman" panose="02020603050405020304" pitchFamily="18" charset="0"/>
            </a:endParaRPr>
          </a:p>
          <a:p>
            <a:pPr lvl="1">
              <a:buFontTx/>
              <a:buNone/>
            </a:pPr>
            <a:r>
              <a:rPr lang="en-US" altLang="zh-CN" dirty="0">
                <a:ea typeface="宋体" panose="02010600030101010101" pitchFamily="2" charset="-122"/>
                <a:cs typeface="Times New Roman" panose="02020603050405020304" pitchFamily="18" charset="0"/>
              </a:rPr>
              <a:t>(3) For ∀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B</a:t>
            </a: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B</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B</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B</a:t>
            </a:r>
            <a:endParaRPr lang="zh-CN" altLang="en-US" i="1" dirty="0">
              <a:ea typeface="宋体" panose="02010600030101010101" pitchFamily="2" charset="-122"/>
              <a:cs typeface="Times New Roman" panose="02020603050405020304" pitchFamily="18" charset="0"/>
            </a:endParaRPr>
          </a:p>
          <a:p>
            <a:pPr lvl="1">
              <a:buFontTx/>
              <a:buNone/>
            </a:pPr>
            <a:r>
              <a:rPr lang="en-US" altLang="zh-CN" dirty="0">
                <a:ea typeface="宋体" panose="02010600030101010101" pitchFamily="2" charset="-122"/>
                <a:cs typeface="Times New Roman" panose="02020603050405020304" pitchFamily="18" charset="0"/>
              </a:rPr>
              <a:t>(4) For ∀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B,C</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B</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B</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C</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r>
              <a:rPr lang="en-US" altLang="zh-CN"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C</a:t>
            </a:r>
          </a:p>
          <a:p>
            <a:pPr lvl="1">
              <a:buFontTx/>
              <a:buNone/>
            </a:pPr>
            <a:endParaRPr lang="zh-CN" altLang="en-US" sz="1200" dirty="0">
              <a:ea typeface="宋体" panose="02010600030101010101" pitchFamily="2" charset="-122"/>
              <a:cs typeface="Times New Roman" panose="02020603050405020304" pitchFamily="18" charset="0"/>
            </a:endParaRPr>
          </a:p>
          <a:p>
            <a:pPr>
              <a:buFontTx/>
              <a:buNone/>
            </a:pPr>
            <a:r>
              <a:rPr lang="en-US" altLang="zh-CN" b="1" dirty="0">
                <a:solidFill>
                  <a:srgbClr val="FF0000"/>
                </a:solidFill>
                <a:ea typeface="宋体" panose="02010600030101010101" pitchFamily="2" charset="-122"/>
                <a:cs typeface="Times New Roman" panose="02020603050405020304" pitchFamily="18" charset="0"/>
              </a:rPr>
              <a:t>Proof</a:t>
            </a:r>
            <a:r>
              <a:rPr lang="en-US" altLang="zh-CN" dirty="0">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sym typeface="Wingdings" panose="05000000000000000000" pitchFamily="2" charset="2"/>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(1) (Contradiction)</a:t>
            </a:r>
            <a:r>
              <a:rPr lang="zh-CN" altLang="en-US" sz="2600" dirty="0">
                <a:ea typeface="宋体" panose="02010600030101010101" pitchFamily="2" charset="-122"/>
                <a:cs typeface="Times New Roman" panose="02020603050405020304" pitchFamily="18" charset="0"/>
                <a:sym typeface="Wingdings" panose="05000000000000000000" pitchFamily="2" charset="2"/>
              </a:rPr>
              <a:t> </a:t>
            </a:r>
            <a:endParaRPr lang="en-US" altLang="zh-CN" sz="2600" dirty="0">
              <a:ea typeface="宋体" panose="02010600030101010101" pitchFamily="2" charset="-122"/>
              <a:cs typeface="Times New Roman" panose="02020603050405020304" pitchFamily="18" charset="0"/>
              <a:sym typeface="Wingdings" panose="05000000000000000000" pitchFamily="2" charset="2"/>
            </a:endParaRPr>
          </a:p>
          <a:p>
            <a:pPr>
              <a:buFontTx/>
              <a:buNone/>
            </a:pPr>
            <a:r>
              <a:rPr lang="en-US" altLang="zh-CN" sz="2600" dirty="0">
                <a:ea typeface="宋体" panose="02010600030101010101" pitchFamily="2" charset="-122"/>
                <a:cs typeface="Times New Roman" panose="02020603050405020304" pitchFamily="18" charset="0"/>
                <a:sym typeface="Wingdings" panose="05000000000000000000" pitchFamily="2" charset="2"/>
              </a:rPr>
              <a:t>Assume that </a:t>
            </a:r>
            <a:r>
              <a:rPr lang="zh-CN" altLang="en-US" sz="2600" dirty="0">
                <a:ea typeface="宋体" panose="02010600030101010101" pitchFamily="2" charset="-122"/>
                <a:cs typeface="Times New Roman" panose="02020603050405020304" pitchFamily="18" charset="0"/>
                <a:sym typeface="Symbol" panose="05050102010706020507" pitchFamily="18" charset="2"/>
              </a:rPr>
              <a:t></a:t>
            </a:r>
            <a:r>
              <a:rPr lang="en-US" altLang="zh-CN" sz="2600" i="1" dirty="0">
                <a:ea typeface="宋体" panose="02010600030101010101" pitchFamily="2" charset="-122"/>
                <a:cs typeface="Times New Roman" panose="02020603050405020304" pitchFamily="18" charset="0"/>
                <a:sym typeface="Symbol" panose="05050102010706020507" pitchFamily="18" charset="2"/>
              </a:rPr>
              <a:t>A</a:t>
            </a:r>
            <a:r>
              <a:rPr lang="zh-CN" altLang="en-US" sz="2600" dirty="0">
                <a:ea typeface="宋体" panose="02010600030101010101" pitchFamily="2" charset="-122"/>
                <a:cs typeface="Times New Roman" panose="02020603050405020304" pitchFamily="18" charset="0"/>
                <a:sym typeface="Wingdings" panose="05000000000000000000" pitchFamily="2" charset="2"/>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is not true</a:t>
            </a:r>
          </a:p>
          <a:p>
            <a:pPr>
              <a:buFontTx/>
              <a:buNone/>
            </a:pPr>
            <a:r>
              <a:rPr lang="en-US" altLang="zh-CN" sz="2600" dirty="0">
                <a:ea typeface="宋体" panose="02010600030101010101" pitchFamily="2" charset="-122"/>
                <a:cs typeface="Times New Roman" panose="02020603050405020304" pitchFamily="18" charset="0"/>
                <a:sym typeface="Wingdings" panose="05000000000000000000" pitchFamily="2" charset="2"/>
              </a:rPr>
              <a:t>Then </a:t>
            </a:r>
            <a:r>
              <a:rPr lang="en-US" altLang="zh-CN" dirty="0">
                <a:ea typeface="宋体" panose="02010600030101010101" pitchFamily="2" charset="-122"/>
                <a:cs typeface="Times New Roman" panose="02020603050405020304" pitchFamily="18" charset="0"/>
              </a:rPr>
              <a:t>there is</a:t>
            </a:r>
            <a:r>
              <a:rPr lang="zh-CN" altLang="en-US" dirty="0">
                <a:ea typeface="宋体" panose="02010600030101010101" pitchFamily="2" charset="-122"/>
                <a:cs typeface="Times New Roman" panose="02020603050405020304" pitchFamily="18" charset="0"/>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one element </a:t>
            </a:r>
            <a:r>
              <a:rPr lang="en-US" altLang="zh-CN" sz="2600" i="1" dirty="0">
                <a:ea typeface="宋体" panose="02010600030101010101" pitchFamily="2" charset="-122"/>
                <a:cs typeface="Times New Roman" panose="02020603050405020304" pitchFamily="18" charset="0"/>
                <a:sym typeface="Wingdings" panose="05000000000000000000" pitchFamily="2" charset="2"/>
              </a:rPr>
              <a:t>x</a:t>
            </a:r>
            <a:r>
              <a:rPr lang="en-US" altLang="zh-CN" sz="2600" dirty="0">
                <a:ea typeface="宋体" panose="02010600030101010101" pitchFamily="2" charset="-122"/>
                <a:cs typeface="Times New Roman" panose="02020603050405020304" pitchFamily="18" charset="0"/>
                <a:sym typeface="Wingdings" panose="05000000000000000000" pitchFamily="2" charset="2"/>
              </a:rPr>
              <a:t>,</a:t>
            </a:r>
            <a:r>
              <a:rPr lang="zh-CN" altLang="en-US" sz="2600" dirty="0">
                <a:ea typeface="宋体" panose="02010600030101010101" pitchFamily="2" charset="-122"/>
                <a:cs typeface="Times New Roman" panose="02020603050405020304" pitchFamily="18" charset="0"/>
                <a:sym typeface="Wingdings" panose="05000000000000000000" pitchFamily="2" charset="2"/>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makes </a:t>
            </a:r>
            <a:r>
              <a:rPr lang="en-US" altLang="zh-CN" sz="2600" i="1" dirty="0">
                <a:ea typeface="宋体" panose="02010600030101010101" pitchFamily="2" charset="-122"/>
                <a:cs typeface="Times New Roman" panose="02020603050405020304" pitchFamily="18" charset="0"/>
                <a:sym typeface="Wingdings" panose="05000000000000000000" pitchFamily="2" charset="2"/>
              </a:rPr>
              <a:t>x</a:t>
            </a:r>
            <a:r>
              <a:rPr lang="en-US" altLang="zh-CN" sz="2600" dirty="0">
                <a:ea typeface="宋体" panose="02010600030101010101" pitchFamily="2" charset="-122"/>
                <a:cs typeface="Times New Roman" panose="02020603050405020304" pitchFamily="18" charset="0"/>
                <a:sym typeface="Symbol" panose="05050102010706020507" pitchFamily="18" charset="2"/>
              </a:rPr>
              <a:t></a:t>
            </a:r>
            <a:r>
              <a:rPr lang="zh-CN" altLang="en-US" sz="2600" dirty="0">
                <a:ea typeface="宋体" panose="02010600030101010101" pitchFamily="2" charset="-122"/>
                <a:cs typeface="Times New Roman" panose="02020603050405020304" pitchFamily="18" charset="0"/>
                <a:sym typeface="Wingdings" panose="05000000000000000000" pitchFamily="2" charset="2"/>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and </a:t>
            </a:r>
            <a:r>
              <a:rPr lang="en-US" altLang="zh-CN" sz="2600" i="1" dirty="0" err="1">
                <a:ea typeface="宋体" panose="02010600030101010101" pitchFamily="2" charset="-122"/>
                <a:cs typeface="Times New Roman" panose="02020603050405020304" pitchFamily="18" charset="0"/>
                <a:sym typeface="Wingdings" panose="05000000000000000000" pitchFamily="2" charset="2"/>
              </a:rPr>
              <a:t>x</a:t>
            </a:r>
            <a:r>
              <a:rPr lang="en-US" altLang="zh-CN" sz="2600" dirty="0" err="1">
                <a:ea typeface="宋体" panose="02010600030101010101" pitchFamily="2" charset="-122"/>
                <a:cs typeface="Times New Roman" panose="02020603050405020304" pitchFamily="18" charset="0"/>
                <a:sym typeface="Symbol" panose="05050102010706020507" pitchFamily="18" charset="2"/>
              </a:rPr>
              <a:t></a:t>
            </a:r>
            <a:r>
              <a:rPr lang="en-US" altLang="zh-CN" sz="2600" i="1" dirty="0" err="1">
                <a:ea typeface="宋体" panose="02010600030101010101" pitchFamily="2" charset="-122"/>
                <a:cs typeface="Times New Roman" panose="02020603050405020304" pitchFamily="18" charset="0"/>
                <a:sym typeface="Symbol" panose="05050102010706020507" pitchFamily="18" charset="2"/>
              </a:rPr>
              <a:t>A</a:t>
            </a:r>
            <a:r>
              <a:rPr lang="en-US" altLang="zh-CN" sz="2600" dirty="0">
                <a:ea typeface="宋体" panose="02010600030101010101" pitchFamily="2" charset="-122"/>
                <a:cs typeface="Times New Roman" panose="02020603050405020304" pitchFamily="18" charset="0"/>
                <a:sym typeface="Wingdings" panose="05000000000000000000" pitchFamily="2" charset="2"/>
              </a:rPr>
              <a:t>         </a:t>
            </a:r>
          </a:p>
          <a:p>
            <a:pPr>
              <a:buFontTx/>
              <a:buNone/>
            </a:pPr>
            <a:r>
              <a:rPr lang="en-US" altLang="zh-CN" sz="2600" dirty="0">
                <a:ea typeface="宋体" panose="02010600030101010101" pitchFamily="2" charset="-122"/>
                <a:cs typeface="Times New Roman" panose="02020603050405020304" pitchFamily="18" charset="0"/>
                <a:sym typeface="Wingdings" panose="05000000000000000000" pitchFamily="2" charset="2"/>
              </a:rPr>
              <a:t>While this contradicts the fact that </a:t>
            </a:r>
            <a:r>
              <a:rPr lang="en-US" altLang="zh-CN" sz="2600" dirty="0">
                <a:ea typeface="宋体" panose="02010600030101010101" pitchFamily="2" charset="-122"/>
                <a:cs typeface="Times New Roman" panose="02020603050405020304" pitchFamily="18" charset="0"/>
                <a:sym typeface="Symbol" panose="05050102010706020507" pitchFamily="18" charset="2"/>
              </a:rPr>
              <a:t></a:t>
            </a:r>
            <a:r>
              <a:rPr lang="zh-CN" altLang="en-US" sz="2600" dirty="0">
                <a:ea typeface="宋体" panose="02010600030101010101" pitchFamily="2" charset="-122"/>
                <a:cs typeface="Times New Roman" panose="02020603050405020304" pitchFamily="18" charset="0"/>
                <a:sym typeface="Wingdings" panose="05000000000000000000" pitchFamily="2" charset="2"/>
              </a:rPr>
              <a:t>  </a:t>
            </a:r>
            <a:r>
              <a:rPr lang="en-US" altLang="zh-CN" sz="2600" dirty="0">
                <a:ea typeface="宋体" panose="02010600030101010101" pitchFamily="2" charset="-122"/>
                <a:cs typeface="Times New Roman" panose="02020603050405020304" pitchFamily="18" charset="0"/>
                <a:sym typeface="Wingdings" panose="05000000000000000000" pitchFamily="2" charset="2"/>
              </a:rPr>
              <a:t>contains no element</a:t>
            </a:r>
          </a:p>
          <a:p>
            <a:pPr>
              <a:buFontTx/>
              <a:buNone/>
            </a:pPr>
            <a:r>
              <a:rPr lang="en-US" altLang="zh-CN" dirty="0">
                <a:ea typeface="宋体" panose="02010600030101010101" pitchFamily="2" charset="-122"/>
                <a:cs typeface="Times New Roman" panose="02020603050405020304" pitchFamily="18" charset="0"/>
              </a:rPr>
              <a:t>So the above assumption is not true, </a:t>
            </a:r>
            <a:r>
              <a:rPr lang="zh-CN" altLang="en-US" dirty="0">
                <a:ea typeface="宋体" panose="02010600030101010101" pitchFamily="2" charset="-122"/>
                <a:cs typeface="Times New Roman" panose="02020603050405020304" pitchFamily="18" charset="0"/>
                <a:sym typeface="Symbol" panose="05050102010706020507" pitchFamily="18" charset="2"/>
              </a:rPr>
              <a:t></a:t>
            </a:r>
            <a:r>
              <a:rPr lang="en-US" altLang="zh-CN" i="1" dirty="0">
                <a:ea typeface="宋体" panose="02010600030101010101" pitchFamily="2" charset="-122"/>
                <a:cs typeface="Times New Roman" panose="02020603050405020304" pitchFamily="18" charset="0"/>
                <a:sym typeface="Symbol" panose="05050102010706020507" pitchFamily="18" charset="2"/>
              </a:rPr>
              <a:t>A</a:t>
            </a:r>
            <a:r>
              <a:rPr lang="en-US" altLang="zh-CN" dirty="0">
                <a:ea typeface="宋体" panose="02010600030101010101" pitchFamily="2" charset="-122"/>
                <a:cs typeface="Times New Roman" panose="02020603050405020304" pitchFamily="18" charset="0"/>
              </a:rPr>
              <a:t> stands .</a:t>
            </a:r>
            <a:endParaRPr lang="zh-CN" altLang="en-US" sz="2600" dirty="0">
              <a:ea typeface="宋体" panose="02010600030101010101" pitchFamily="2" charset="-122"/>
              <a:cs typeface="Times New Roman" panose="02020603050405020304" pitchFamily="18" charset="0"/>
              <a:sym typeface="Wingdings" panose="05000000000000000000" pitchFamily="2" charset="2"/>
            </a:endParaRPr>
          </a:p>
        </p:txBody>
      </p:sp>
      <p:grpSp>
        <p:nvGrpSpPr>
          <p:cNvPr id="21" name="Group 20">
            <a:extLst>
              <a:ext uri="{FF2B5EF4-FFF2-40B4-BE49-F238E27FC236}">
                <a16:creationId xmlns:a16="http://schemas.microsoft.com/office/drawing/2014/main" id="{4A989ED7-5716-402C-AEE0-B63F4FC149BE}"/>
              </a:ext>
            </a:extLst>
          </p:cNvPr>
          <p:cNvGrpSpPr>
            <a:grpSpLocks/>
          </p:cNvGrpSpPr>
          <p:nvPr/>
        </p:nvGrpSpPr>
        <p:grpSpPr bwMode="auto">
          <a:xfrm>
            <a:off x="5793389" y="1620697"/>
            <a:ext cx="4664615" cy="1020713"/>
            <a:chOff x="3334" y="971"/>
            <a:chExt cx="2950" cy="645"/>
          </a:xfrm>
        </p:grpSpPr>
        <p:sp>
          <p:nvSpPr>
            <p:cNvPr id="22" name="AutoShape 18">
              <a:extLst>
                <a:ext uri="{FF2B5EF4-FFF2-40B4-BE49-F238E27FC236}">
                  <a16:creationId xmlns:a16="http://schemas.microsoft.com/office/drawing/2014/main" id="{51449F43-A1CF-46F4-974A-29EDAA0356A9}"/>
                </a:ext>
              </a:extLst>
            </p:cNvPr>
            <p:cNvSpPr>
              <a:spLocks noChangeArrowheads="1"/>
            </p:cNvSpPr>
            <p:nvPr/>
          </p:nvSpPr>
          <p:spPr bwMode="auto">
            <a:xfrm>
              <a:off x="4103" y="971"/>
              <a:ext cx="2181" cy="409"/>
            </a:xfrm>
            <a:prstGeom prst="wedgeRectCallout">
              <a:avLst>
                <a:gd name="adj1" fmla="val -64449"/>
                <a:gd name="adj2" fmla="val 38051"/>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lgn="ctr" eaLnBrk="1" hangingPunct="1">
                <a:spcBef>
                  <a:spcPct val="0"/>
                </a:spcBef>
                <a:buFontTx/>
                <a:buNone/>
              </a:pPr>
              <a:r>
                <a:rPr lang="en-US" altLang="zh-CN" sz="2400" i="0" dirty="0">
                  <a:solidFill>
                    <a:schemeClr val="accent2"/>
                  </a:solidFill>
                  <a:latin typeface="+mn-lt"/>
                  <a:ea typeface="宋体" panose="02010600030101010101" pitchFamily="2" charset="-122"/>
                </a:rPr>
                <a:t>Ordinary subset of </a:t>
              </a:r>
              <a:r>
                <a:rPr lang="en-US" altLang="zh-CN" sz="2400" dirty="0">
                  <a:solidFill>
                    <a:schemeClr val="accent2"/>
                  </a:solidFill>
                  <a:latin typeface="+mn-lt"/>
                  <a:ea typeface="宋体" panose="02010600030101010101" pitchFamily="2" charset="-122"/>
                </a:rPr>
                <a:t>A</a:t>
              </a:r>
              <a:endParaRPr lang="zh-CN" altLang="en-US" sz="2400" dirty="0">
                <a:solidFill>
                  <a:schemeClr val="accent2"/>
                </a:solidFill>
                <a:latin typeface="+mn-lt"/>
                <a:ea typeface="宋体" panose="02010600030101010101" pitchFamily="2" charset="-122"/>
              </a:endParaRPr>
            </a:p>
          </p:txBody>
        </p:sp>
        <p:graphicFrame>
          <p:nvGraphicFramePr>
            <p:cNvPr id="23" name="Object 19">
              <a:extLst>
                <a:ext uri="{FF2B5EF4-FFF2-40B4-BE49-F238E27FC236}">
                  <a16:creationId xmlns:a16="http://schemas.microsoft.com/office/drawing/2014/main" id="{F1303035-02FA-4FE1-A713-13AFC7EBF036}"/>
                </a:ext>
              </a:extLst>
            </p:cNvPr>
            <p:cNvGraphicFramePr>
              <a:graphicFrameLocks noChangeAspect="1"/>
            </p:cNvGraphicFramePr>
            <p:nvPr/>
          </p:nvGraphicFramePr>
          <p:xfrm>
            <a:off x="3334" y="1071"/>
            <a:ext cx="381" cy="545"/>
          </p:xfrm>
          <a:graphic>
            <a:graphicData uri="http://schemas.openxmlformats.org/presentationml/2006/ole">
              <mc:AlternateContent xmlns:mc="http://schemas.openxmlformats.org/markup-compatibility/2006">
                <mc:Choice xmlns:v="urn:schemas-microsoft-com:vml" Requires="v">
                  <p:oleObj spid="_x0000_s34849" name="Equation" r:id="rId4" imgW="177569" imgH="253670" progId="Equation.DSMT4">
                    <p:embed/>
                  </p:oleObj>
                </mc:Choice>
                <mc:Fallback>
                  <p:oleObj name="Equation" r:id="rId4" imgW="177569" imgH="253670" progId="Equation.DSMT4">
                    <p:embed/>
                    <p:pic>
                      <p:nvPicPr>
                        <p:cNvPr id="30732" name="Object 19">
                          <a:extLst>
                            <a:ext uri="{FF2B5EF4-FFF2-40B4-BE49-F238E27FC236}">
                              <a16:creationId xmlns:a16="http://schemas.microsoft.com/office/drawing/2014/main" id="{D158ACA7-401B-40B6-9CB8-16FA4E467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 y="1071"/>
                          <a:ext cx="381"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 name="矩形 23">
            <a:extLst>
              <a:ext uri="{FF2B5EF4-FFF2-40B4-BE49-F238E27FC236}">
                <a16:creationId xmlns:a16="http://schemas.microsoft.com/office/drawing/2014/main" id="{256B4CD9-2FB2-4950-91C2-F0499DA15C55}"/>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8429859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Relationship between sets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5" name="Rectangle 3">
            <a:extLst>
              <a:ext uri="{FF2B5EF4-FFF2-40B4-BE49-F238E27FC236}">
                <a16:creationId xmlns:a16="http://schemas.microsoft.com/office/drawing/2014/main" id="{360445AC-C120-4236-9DAC-F137C2A5A687}"/>
              </a:ext>
            </a:extLst>
          </p:cNvPr>
          <p:cNvSpPr txBox="1">
            <a:spLocks noChangeArrowheads="1"/>
          </p:cNvSpPr>
          <p:nvPr/>
        </p:nvSpPr>
        <p:spPr>
          <a:xfrm>
            <a:off x="2445699" y="1350184"/>
            <a:ext cx="8523287"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en-US" altLang="zh-CN" b="1" dirty="0">
                <a:solidFill>
                  <a:srgbClr val="FF0000"/>
                </a:solidFill>
                <a:ea typeface="宋体" panose="02010600030101010101" pitchFamily="2" charset="-122"/>
              </a:rPr>
              <a:t>Proper subset</a:t>
            </a:r>
            <a:r>
              <a:rPr lang="zh-CN" altLang="en-US" b="1" dirty="0">
                <a:solidFill>
                  <a:srgbClr val="FF0000"/>
                </a:solidFill>
                <a:ea typeface="宋体" panose="02010600030101010101" pitchFamily="2" charset="-122"/>
              </a:rPr>
              <a:t>（真子集</a:t>
            </a:r>
            <a:r>
              <a:rPr lang="en-US" altLang="zh-CN" b="1" dirty="0">
                <a:solidFill>
                  <a:srgbClr val="FF0000"/>
                </a:solidFill>
                <a:ea typeface="宋体" panose="02010600030101010101" pitchFamily="2" charset="-122"/>
              </a:rPr>
              <a:t>/</a:t>
            </a:r>
            <a:r>
              <a:rPr lang="zh-CN" altLang="en-US" b="1" dirty="0">
                <a:solidFill>
                  <a:srgbClr val="FF0000"/>
                </a:solidFill>
                <a:ea typeface="宋体" panose="02010600030101010101" pitchFamily="2" charset="-122"/>
              </a:rPr>
              <a:t>真包含）</a:t>
            </a:r>
            <a:r>
              <a:rPr lang="en-US" altLang="zh-CN" dirty="0">
                <a:ea typeface="宋体" panose="02010600030101010101" pitchFamily="2" charset="-122"/>
              </a:rPr>
              <a:t>:</a:t>
            </a:r>
          </a:p>
          <a:p>
            <a:pPr indent="11113">
              <a:buFontTx/>
              <a:buNone/>
              <a:defRPr/>
            </a:pPr>
            <a:r>
              <a:rPr lang="en-US" altLang="zh-CN" sz="2600" dirty="0">
                <a:ea typeface="宋体" panose="02010600030101010101" pitchFamily="2" charset="-122"/>
              </a:rPr>
              <a:t>For set </a:t>
            </a:r>
            <a:r>
              <a:rPr lang="en-US" altLang="zh-CN" sz="2600" i="1" dirty="0">
                <a:ea typeface="宋体" panose="02010600030101010101" pitchFamily="2" charset="-122"/>
              </a:rPr>
              <a:t>A</a:t>
            </a:r>
            <a:r>
              <a:rPr lang="en-US" altLang="zh-CN" sz="2600" dirty="0">
                <a:ea typeface="宋体" panose="02010600030101010101" pitchFamily="2" charset="-122"/>
              </a:rPr>
              <a:t> and </a:t>
            </a:r>
            <a:r>
              <a:rPr lang="en-US" altLang="zh-CN" sz="2600" i="1" dirty="0">
                <a:ea typeface="宋体" panose="02010600030101010101" pitchFamily="2" charset="-122"/>
              </a:rPr>
              <a:t>B</a:t>
            </a:r>
            <a:r>
              <a:rPr lang="en-US" altLang="zh-CN" sz="2600" dirty="0">
                <a:ea typeface="宋体" panose="02010600030101010101" pitchFamily="2" charset="-122"/>
              </a:rPr>
              <a:t>, If every member of </a:t>
            </a:r>
            <a:r>
              <a:rPr lang="en-US" altLang="zh-CN" sz="2600" i="1" dirty="0">
                <a:ea typeface="宋体" panose="02010600030101010101" pitchFamily="2" charset="-122"/>
              </a:rPr>
              <a:t>A</a:t>
            </a:r>
            <a:r>
              <a:rPr lang="en-US" altLang="zh-CN" sz="2600" dirty="0">
                <a:ea typeface="宋体" panose="02010600030101010101" pitchFamily="2" charset="-122"/>
              </a:rPr>
              <a:t> is a member of </a:t>
            </a:r>
            <a:r>
              <a:rPr lang="en-US" altLang="zh-CN" sz="2600" i="1" dirty="0">
                <a:ea typeface="宋体" panose="02010600030101010101" pitchFamily="2" charset="-122"/>
              </a:rPr>
              <a:t>B</a:t>
            </a:r>
            <a:r>
              <a:rPr lang="en-US" altLang="zh-CN" sz="2600" dirty="0">
                <a:ea typeface="宋体" panose="02010600030101010101" pitchFamily="2" charset="-122"/>
              </a:rPr>
              <a:t>, but at least one element in </a:t>
            </a:r>
            <a:r>
              <a:rPr lang="en-US" altLang="zh-CN" sz="2600" i="1" dirty="0">
                <a:ea typeface="宋体" panose="02010600030101010101" pitchFamily="2" charset="-122"/>
              </a:rPr>
              <a:t>B</a:t>
            </a:r>
            <a:r>
              <a:rPr lang="en-US" altLang="zh-CN" sz="2600" dirty="0">
                <a:ea typeface="宋体" panose="02010600030101010101" pitchFamily="2" charset="-122"/>
              </a:rPr>
              <a:t> is not a member of </a:t>
            </a:r>
            <a:r>
              <a:rPr lang="en-US" altLang="zh-CN" sz="2600" i="1" dirty="0">
                <a:ea typeface="宋体" panose="02010600030101010101" pitchFamily="2" charset="-122"/>
              </a:rPr>
              <a:t>A</a:t>
            </a:r>
            <a:r>
              <a:rPr lang="en-US" altLang="zh-CN" sz="2600" dirty="0">
                <a:ea typeface="宋体" panose="02010600030101010101" pitchFamily="2" charset="-122"/>
              </a:rPr>
              <a:t>, then </a:t>
            </a:r>
            <a:r>
              <a:rPr lang="en-US" altLang="zh-CN" sz="2600" i="1" dirty="0">
                <a:ea typeface="宋体" panose="02010600030101010101" pitchFamily="2" charset="-122"/>
              </a:rPr>
              <a:t>A</a:t>
            </a:r>
            <a:r>
              <a:rPr lang="en-US" altLang="zh-CN" sz="2600" dirty="0">
                <a:ea typeface="宋体" panose="02010600030101010101" pitchFamily="2" charset="-122"/>
              </a:rPr>
              <a:t> is a </a:t>
            </a:r>
            <a:r>
              <a:rPr lang="en-US" altLang="zh-CN" sz="2600" dirty="0">
                <a:solidFill>
                  <a:schemeClr val="accent2"/>
                </a:solidFill>
                <a:ea typeface="宋体" panose="02010600030101010101" pitchFamily="2" charset="-122"/>
              </a:rPr>
              <a:t>proper subset </a:t>
            </a:r>
            <a:r>
              <a:rPr lang="en-US" altLang="zh-CN" sz="2600" dirty="0">
                <a:ea typeface="宋体" panose="02010600030101010101" pitchFamily="2" charset="-122"/>
              </a:rPr>
              <a:t>of </a:t>
            </a:r>
            <a:r>
              <a:rPr lang="en-US" altLang="zh-CN" sz="2600" i="1" dirty="0">
                <a:ea typeface="宋体" panose="02010600030101010101" pitchFamily="2" charset="-122"/>
              </a:rPr>
              <a:t>B</a:t>
            </a:r>
            <a:r>
              <a:rPr lang="en-US" altLang="zh-CN" sz="2600" dirty="0">
                <a:ea typeface="宋体" panose="02010600030101010101" pitchFamily="2" charset="-122"/>
              </a:rPr>
              <a:t>,</a:t>
            </a:r>
            <a:r>
              <a:rPr lang="zh-CN" altLang="en-US" sz="2600" dirty="0">
                <a:ea typeface="宋体" panose="02010600030101010101" pitchFamily="2" charset="-122"/>
              </a:rPr>
              <a:t> </a:t>
            </a:r>
            <a:r>
              <a:rPr lang="en-US" altLang="zh-CN" sz="2600" dirty="0">
                <a:ea typeface="宋体" panose="02010600030101010101" pitchFamily="2" charset="-122"/>
              </a:rPr>
              <a:t>written as</a:t>
            </a:r>
            <a:r>
              <a:rPr lang="zh-CN" altLang="en-US" sz="2600" dirty="0">
                <a:ea typeface="宋体" panose="02010600030101010101" pitchFamily="2" charset="-122"/>
              </a:rPr>
              <a:t>  </a:t>
            </a:r>
            <a:r>
              <a:rPr lang="en-US" altLang="zh-CN" sz="2600" b="1" i="1" dirty="0">
                <a:solidFill>
                  <a:schemeClr val="accent2"/>
                </a:solidFill>
                <a:ea typeface="宋体" panose="02010600030101010101" pitchFamily="2" charset="-122"/>
              </a:rPr>
              <a:t>A</a:t>
            </a:r>
            <a:r>
              <a:rPr lang="en-US" altLang="zh-CN" sz="2600" b="1" dirty="0">
                <a:solidFill>
                  <a:schemeClr val="accent2"/>
                </a:solidFill>
                <a:ea typeface="宋体" panose="02010600030101010101" pitchFamily="2" charset="-122"/>
                <a:sym typeface="Symbol" panose="05050102010706020507" pitchFamily="18" charset="2"/>
              </a:rPr>
              <a:t></a:t>
            </a:r>
            <a:r>
              <a:rPr lang="en-US" altLang="zh-CN" sz="2600" b="1" i="1" dirty="0">
                <a:solidFill>
                  <a:schemeClr val="accent2"/>
                </a:solidFill>
                <a:ea typeface="宋体" panose="02010600030101010101" pitchFamily="2" charset="-122"/>
                <a:sym typeface="Symbol" panose="05050102010706020507" pitchFamily="18" charset="2"/>
              </a:rPr>
              <a:t>B</a:t>
            </a:r>
            <a:r>
              <a:rPr lang="zh-CN" altLang="en-US" sz="2600" dirty="0">
                <a:ea typeface="宋体" panose="02010600030101010101" pitchFamily="2" charset="-122"/>
              </a:rPr>
              <a:t> </a:t>
            </a:r>
            <a:r>
              <a:rPr lang="en-US" altLang="zh-CN" sz="2600" dirty="0">
                <a:ea typeface="宋体" panose="02010600030101010101" pitchFamily="2" charset="-122"/>
              </a:rPr>
              <a:t>.</a:t>
            </a:r>
            <a:endParaRPr lang="zh-CN" altLang="en-US" sz="2600" dirty="0">
              <a:ea typeface="宋体" panose="02010600030101010101" pitchFamily="2" charset="-122"/>
            </a:endParaRPr>
          </a:p>
          <a:p>
            <a:pPr indent="11113">
              <a:buFontTx/>
              <a:buNone/>
              <a:defRPr/>
            </a:pPr>
            <a:endParaRPr lang="zh-CN" altLang="en-US" sz="2600" dirty="0">
              <a:ea typeface="宋体" panose="02010600030101010101" pitchFamily="2" charset="-122"/>
            </a:endParaRPr>
          </a:p>
          <a:p>
            <a:pPr indent="11113">
              <a:buFontTx/>
              <a:buNone/>
              <a:defRPr/>
            </a:pPr>
            <a:endParaRPr lang="zh-CN" altLang="en-US" sz="2600" dirty="0">
              <a:ea typeface="宋体" panose="02010600030101010101" pitchFamily="2" charset="-122"/>
            </a:endParaRPr>
          </a:p>
          <a:p>
            <a:pPr indent="11113">
              <a:buFontTx/>
              <a:buNone/>
              <a:defRPr/>
            </a:pPr>
            <a:endParaRPr lang="zh-CN" altLang="en-US" sz="1200" dirty="0">
              <a:ea typeface="宋体" panose="02010600030101010101" pitchFamily="2" charset="-122"/>
            </a:endParaRPr>
          </a:p>
          <a:p>
            <a:pPr indent="11113">
              <a:buFontTx/>
              <a:buNone/>
              <a:defRPr/>
            </a:pPr>
            <a:r>
              <a:rPr lang="zh-CN" altLang="en-US" sz="2600" dirty="0">
                <a:ea typeface="宋体" panose="02010600030101010101" pitchFamily="2" charset="-122"/>
              </a:rPr>
              <a:t>        </a:t>
            </a:r>
            <a:endParaRPr lang="en-US" altLang="zh-CN" sz="2600" dirty="0">
              <a:ea typeface="宋体" panose="02010600030101010101" pitchFamily="2" charset="-122"/>
            </a:endParaRPr>
          </a:p>
          <a:p>
            <a:pPr indent="11113">
              <a:buFontTx/>
              <a:buNone/>
              <a:defRPr/>
            </a:pPr>
            <a:r>
              <a:rPr lang="en-US" altLang="zh-CN" sz="2600" dirty="0">
                <a:ea typeface="宋体" panose="02010600030101010101" pitchFamily="2" charset="-122"/>
              </a:rPr>
              <a:t>Example:</a:t>
            </a:r>
            <a:r>
              <a:rPr kumimoji="1" lang="zh-CN" altLang="en-US" sz="2600" dirty="0">
                <a:ea typeface="宋体" panose="02010600030101010101" pitchFamily="2" charset="-122"/>
              </a:rPr>
              <a:t> </a:t>
            </a:r>
            <a:r>
              <a:rPr kumimoji="1" lang="en-US" altLang="zh-CN" sz="2600" dirty="0">
                <a:ea typeface="宋体" panose="02010600030101010101" pitchFamily="2" charset="-122"/>
              </a:rPr>
              <a:t>A={0</a:t>
            </a:r>
            <a:r>
              <a:rPr kumimoji="1" lang="zh-CN" altLang="en-US" sz="2600" dirty="0">
                <a:ea typeface="宋体" panose="02010600030101010101" pitchFamily="2" charset="-122"/>
              </a:rPr>
              <a:t>，</a:t>
            </a:r>
            <a:r>
              <a:rPr kumimoji="1" lang="en-US" altLang="zh-CN" sz="2600" dirty="0">
                <a:ea typeface="宋体" panose="02010600030101010101" pitchFamily="2" charset="-122"/>
              </a:rPr>
              <a:t>1}, B={0</a:t>
            </a:r>
            <a:r>
              <a:rPr kumimoji="1" lang="zh-CN" altLang="en-US" sz="2600" dirty="0">
                <a:ea typeface="宋体" panose="02010600030101010101" pitchFamily="2" charset="-122"/>
              </a:rPr>
              <a:t>，</a:t>
            </a:r>
            <a:r>
              <a:rPr kumimoji="1" lang="en-US" altLang="zh-CN" sz="2600" dirty="0">
                <a:ea typeface="宋体" panose="02010600030101010101" pitchFamily="2" charset="-122"/>
              </a:rPr>
              <a:t>1</a:t>
            </a:r>
            <a:r>
              <a:rPr kumimoji="1" lang="zh-CN" altLang="en-US" sz="2600" dirty="0">
                <a:ea typeface="宋体" panose="02010600030101010101" pitchFamily="2" charset="-122"/>
              </a:rPr>
              <a:t>，</a:t>
            </a:r>
            <a:r>
              <a:rPr kumimoji="1" lang="en-US" altLang="zh-CN" sz="2600" dirty="0">
                <a:ea typeface="宋体" panose="02010600030101010101" pitchFamily="2" charset="-122"/>
              </a:rPr>
              <a:t>2},</a:t>
            </a:r>
            <a:r>
              <a:rPr kumimoji="1" lang="zh-CN" altLang="en-US" sz="2600" dirty="0">
                <a:ea typeface="宋体" panose="02010600030101010101" pitchFamily="2" charset="-122"/>
              </a:rPr>
              <a:t> </a:t>
            </a:r>
            <a:r>
              <a:rPr kumimoji="1" lang="en-US" altLang="zh-CN" sz="2600" dirty="0">
                <a:ea typeface="宋体" panose="02010600030101010101" pitchFamily="2" charset="-122"/>
              </a:rPr>
              <a:t>C={0}</a:t>
            </a:r>
          </a:p>
          <a:p>
            <a:pPr indent="11113">
              <a:buFontTx/>
              <a:buNone/>
              <a:defRPr/>
            </a:pPr>
            <a:r>
              <a:rPr lang="en-US" altLang="zh-CN" sz="2600" dirty="0">
                <a:ea typeface="宋体" panose="02010600030101010101" pitchFamily="2" charset="-122"/>
              </a:rPr>
              <a:t>                 </a:t>
            </a:r>
            <a:endParaRPr lang="zh-CN" altLang="en-US" sz="2600" dirty="0">
              <a:ea typeface="宋体" panose="02010600030101010101" pitchFamily="2" charset="-122"/>
            </a:endParaRPr>
          </a:p>
        </p:txBody>
      </p:sp>
      <p:graphicFrame>
        <p:nvGraphicFramePr>
          <p:cNvPr id="16" name="Object 6">
            <a:extLst>
              <a:ext uri="{FF2B5EF4-FFF2-40B4-BE49-F238E27FC236}">
                <a16:creationId xmlns:a16="http://schemas.microsoft.com/office/drawing/2014/main" id="{1D09B956-4AE2-4280-9F39-65E3F148DBE3}"/>
              </a:ext>
            </a:extLst>
          </p:cNvPr>
          <p:cNvGraphicFramePr>
            <a:graphicFrameLocks noChangeAspect="1"/>
          </p:cNvGraphicFramePr>
          <p:nvPr>
            <p:extLst>
              <p:ext uri="{D42A27DB-BD31-4B8C-83A1-F6EECF244321}">
                <p14:modId xmlns:p14="http://schemas.microsoft.com/office/powerpoint/2010/main" val="611610058"/>
              </p:ext>
            </p:extLst>
          </p:nvPr>
        </p:nvGraphicFramePr>
        <p:xfrm>
          <a:off x="3311577" y="3337567"/>
          <a:ext cx="7343775" cy="447675"/>
        </p:xfrm>
        <a:graphic>
          <a:graphicData uri="http://schemas.openxmlformats.org/presentationml/2006/ole">
            <mc:AlternateContent xmlns:mc="http://schemas.openxmlformats.org/markup-compatibility/2006">
              <mc:Choice xmlns:v="urn:schemas-microsoft-com:vml" Requires="v">
                <p:oleObj spid="_x0000_s35918" name="Equation" r:id="rId4" imgW="3276600" imgH="203200" progId="Equation.DSMT4">
                  <p:embed/>
                </p:oleObj>
              </mc:Choice>
              <mc:Fallback>
                <p:oleObj name="Equation" r:id="rId4" imgW="3276600" imgH="203200" progId="Equation.DSMT4">
                  <p:embed/>
                  <p:pic>
                    <p:nvPicPr>
                      <p:cNvPr id="31749" name="Object 6">
                        <a:extLst>
                          <a:ext uri="{FF2B5EF4-FFF2-40B4-BE49-F238E27FC236}">
                            <a16:creationId xmlns:a16="http://schemas.microsoft.com/office/drawing/2014/main" id="{CFA068BB-326B-400A-87BE-36AEB6A8F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577" y="3337567"/>
                        <a:ext cx="7343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8">
            <a:extLst>
              <a:ext uri="{FF2B5EF4-FFF2-40B4-BE49-F238E27FC236}">
                <a16:creationId xmlns:a16="http://schemas.microsoft.com/office/drawing/2014/main" id="{9C855C4D-3456-427C-AA0F-8E58F5CB4AF8}"/>
              </a:ext>
            </a:extLst>
          </p:cNvPr>
          <p:cNvGraphicFramePr>
            <a:graphicFrameLocks noChangeAspect="1"/>
          </p:cNvGraphicFramePr>
          <p:nvPr>
            <p:extLst>
              <p:ext uri="{D42A27DB-BD31-4B8C-83A1-F6EECF244321}">
                <p14:modId xmlns:p14="http://schemas.microsoft.com/office/powerpoint/2010/main" val="1515659070"/>
              </p:ext>
            </p:extLst>
          </p:nvPr>
        </p:nvGraphicFramePr>
        <p:xfrm>
          <a:off x="5186201" y="3993371"/>
          <a:ext cx="3455987" cy="428625"/>
        </p:xfrm>
        <a:graphic>
          <a:graphicData uri="http://schemas.openxmlformats.org/presentationml/2006/ole">
            <mc:AlternateContent xmlns:mc="http://schemas.openxmlformats.org/markup-compatibility/2006">
              <mc:Choice xmlns:v="urn:schemas-microsoft-com:vml" Requires="v">
                <p:oleObj spid="_x0000_s35919" name="Equation" r:id="rId6" imgW="1536700" imgH="190500" progId="Equation.DSMT4">
                  <p:embed/>
                </p:oleObj>
              </mc:Choice>
              <mc:Fallback>
                <p:oleObj name="Equation" r:id="rId6" imgW="1536700" imgH="190500" progId="Equation.DSMT4">
                  <p:embed/>
                  <p:pic>
                    <p:nvPicPr>
                      <p:cNvPr id="31751" name="Object 8">
                        <a:extLst>
                          <a:ext uri="{FF2B5EF4-FFF2-40B4-BE49-F238E27FC236}">
                            <a16:creationId xmlns:a16="http://schemas.microsoft.com/office/drawing/2014/main" id="{C98CEB49-15A3-4D5E-B932-77579F034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6201" y="3993371"/>
                        <a:ext cx="34559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0">
            <a:extLst>
              <a:ext uri="{FF2B5EF4-FFF2-40B4-BE49-F238E27FC236}">
                <a16:creationId xmlns:a16="http://schemas.microsoft.com/office/drawing/2014/main" id="{F37030E8-C87E-4A1D-AE0E-D71D38B81FEF}"/>
              </a:ext>
            </a:extLst>
          </p:cNvPr>
          <p:cNvGraphicFramePr>
            <a:graphicFrameLocks noChangeAspect="1"/>
          </p:cNvGraphicFramePr>
          <p:nvPr>
            <p:extLst>
              <p:ext uri="{D42A27DB-BD31-4B8C-83A1-F6EECF244321}">
                <p14:modId xmlns:p14="http://schemas.microsoft.com/office/powerpoint/2010/main" val="3544994191"/>
              </p:ext>
            </p:extLst>
          </p:nvPr>
        </p:nvGraphicFramePr>
        <p:xfrm>
          <a:off x="5268747" y="5507816"/>
          <a:ext cx="3024187" cy="460375"/>
        </p:xfrm>
        <a:graphic>
          <a:graphicData uri="http://schemas.openxmlformats.org/presentationml/2006/ole">
            <mc:AlternateContent xmlns:mc="http://schemas.openxmlformats.org/markup-compatibility/2006">
              <mc:Choice xmlns:v="urn:schemas-microsoft-com:vml" Requires="v">
                <p:oleObj spid="_x0000_s35920" name="Equation" r:id="rId8" imgW="1333500" imgH="203200" progId="Equation.DSMT4">
                  <p:embed/>
                </p:oleObj>
              </mc:Choice>
              <mc:Fallback>
                <p:oleObj name="Equation" r:id="rId8" imgW="1333500" imgH="203200" progId="Equation.DSMT4">
                  <p:embed/>
                  <p:pic>
                    <p:nvPicPr>
                      <p:cNvPr id="31752" name="Object 10">
                        <a:extLst>
                          <a:ext uri="{FF2B5EF4-FFF2-40B4-BE49-F238E27FC236}">
                            <a16:creationId xmlns:a16="http://schemas.microsoft.com/office/drawing/2014/main" id="{A043F3F9-B6B1-473D-83BD-03B89DB04C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8747" y="5507816"/>
                        <a:ext cx="302418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a:extLst>
              <a:ext uri="{FF2B5EF4-FFF2-40B4-BE49-F238E27FC236}">
                <a16:creationId xmlns:a16="http://schemas.microsoft.com/office/drawing/2014/main" id="{48A44586-B773-4FC9-8EE7-69F3D2F2A562}"/>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集合的关系</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8001524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Universal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aphicFrame>
        <p:nvGraphicFramePr>
          <p:cNvPr id="15" name="Object 5">
            <a:extLst>
              <a:ext uri="{FF2B5EF4-FFF2-40B4-BE49-F238E27FC236}">
                <a16:creationId xmlns:a16="http://schemas.microsoft.com/office/drawing/2014/main" id="{446AC249-849F-44BB-98EA-9AB6C25495AD}"/>
              </a:ext>
            </a:extLst>
          </p:cNvPr>
          <p:cNvGraphicFramePr>
            <a:graphicFrameLocks noChangeAspect="1"/>
          </p:cNvGraphicFramePr>
          <p:nvPr>
            <p:extLst>
              <p:ext uri="{D42A27DB-BD31-4B8C-83A1-F6EECF244321}">
                <p14:modId xmlns:p14="http://schemas.microsoft.com/office/powerpoint/2010/main" val="158500203"/>
              </p:ext>
            </p:extLst>
          </p:nvPr>
        </p:nvGraphicFramePr>
        <p:xfrm>
          <a:off x="4743768" y="2188655"/>
          <a:ext cx="3241675" cy="465137"/>
        </p:xfrm>
        <a:graphic>
          <a:graphicData uri="http://schemas.openxmlformats.org/presentationml/2006/ole">
            <mc:AlternateContent xmlns:mc="http://schemas.openxmlformats.org/markup-compatibility/2006">
              <mc:Choice xmlns:v="urn:schemas-microsoft-com:vml" Requires="v">
                <p:oleObj spid="_x0000_s43076" name="Equation" r:id="rId4" imgW="1409088" imgH="203112" progId="Equation.DSMT4">
                  <p:embed/>
                </p:oleObj>
              </mc:Choice>
              <mc:Fallback>
                <p:oleObj name="Equation" r:id="rId4" imgW="1409088" imgH="203112" progId="Equation.DSMT4">
                  <p:embed/>
                  <p:pic>
                    <p:nvPicPr>
                      <p:cNvPr id="32772" name="Object 5">
                        <a:extLst>
                          <a:ext uri="{FF2B5EF4-FFF2-40B4-BE49-F238E27FC236}">
                            <a16:creationId xmlns:a16="http://schemas.microsoft.com/office/drawing/2014/main" id="{4A67B90D-ADF7-4CAF-BD7F-7C7FE4B5B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768" y="2188655"/>
                        <a:ext cx="32416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6">
            <a:extLst>
              <a:ext uri="{FF2B5EF4-FFF2-40B4-BE49-F238E27FC236}">
                <a16:creationId xmlns:a16="http://schemas.microsoft.com/office/drawing/2014/main" id="{B1A9CE00-01FD-450C-9FB3-B97A11E5B892}"/>
              </a:ext>
            </a:extLst>
          </p:cNvPr>
          <p:cNvGraphicFramePr>
            <a:graphicFrameLocks noChangeAspect="1"/>
          </p:cNvGraphicFramePr>
          <p:nvPr>
            <p:extLst>
              <p:ext uri="{D42A27DB-BD31-4B8C-83A1-F6EECF244321}">
                <p14:modId xmlns:p14="http://schemas.microsoft.com/office/powerpoint/2010/main" val="3726132482"/>
              </p:ext>
            </p:extLst>
          </p:nvPr>
        </p:nvGraphicFramePr>
        <p:xfrm>
          <a:off x="4743768" y="2767203"/>
          <a:ext cx="2520950" cy="501650"/>
        </p:xfrm>
        <a:graphic>
          <a:graphicData uri="http://schemas.openxmlformats.org/presentationml/2006/ole">
            <mc:AlternateContent xmlns:mc="http://schemas.openxmlformats.org/markup-compatibility/2006">
              <mc:Choice xmlns:v="urn:schemas-microsoft-com:vml" Requires="v">
                <p:oleObj spid="_x0000_s43077" name="Equation" r:id="rId6" imgW="1066337" imgH="215806" progId="Equation.DSMT4">
                  <p:embed/>
                </p:oleObj>
              </mc:Choice>
              <mc:Fallback>
                <p:oleObj name="Equation" r:id="rId6" imgW="1066337" imgH="215806" progId="Equation.DSMT4">
                  <p:embed/>
                  <p:pic>
                    <p:nvPicPr>
                      <p:cNvPr id="32774" name="Object 6">
                        <a:extLst>
                          <a:ext uri="{FF2B5EF4-FFF2-40B4-BE49-F238E27FC236}">
                            <a16:creationId xmlns:a16="http://schemas.microsoft.com/office/drawing/2014/main" id="{008CA13D-0407-4BC2-B0E6-83B0A9CFFA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3768" y="2767203"/>
                        <a:ext cx="25209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a:extLst>
              <a:ext uri="{FF2B5EF4-FFF2-40B4-BE49-F238E27FC236}">
                <a16:creationId xmlns:a16="http://schemas.microsoft.com/office/drawing/2014/main" id="{6E8EB4D5-55E0-49DC-8C6A-23E427F8DB67}"/>
              </a:ext>
            </a:extLst>
          </p:cNvPr>
          <p:cNvSpPr txBox="1"/>
          <p:nvPr/>
        </p:nvSpPr>
        <p:spPr>
          <a:xfrm>
            <a:off x="6498336" y="2804160"/>
            <a:ext cx="1011936" cy="369332"/>
          </a:xfrm>
          <a:prstGeom prst="rect">
            <a:avLst/>
          </a:prstGeom>
          <a:solidFill>
            <a:srgbClr val="F2F2F2"/>
          </a:solidFill>
        </p:spPr>
        <p:txBody>
          <a:bodyPr wrap="square" rtlCol="0">
            <a:spAutoFit/>
          </a:bodyPr>
          <a:lstStyle/>
          <a:p>
            <a:endParaRPr lang="zh-CN" altLang="en-US" dirty="0"/>
          </a:p>
        </p:txBody>
      </p:sp>
      <p:sp>
        <p:nvSpPr>
          <p:cNvPr id="18" name="Rectangle 3">
            <a:extLst>
              <a:ext uri="{FF2B5EF4-FFF2-40B4-BE49-F238E27FC236}">
                <a16:creationId xmlns:a16="http://schemas.microsoft.com/office/drawing/2014/main" id="{23968C97-4C9C-4F9F-B7F4-9D5466103326}"/>
              </a:ext>
            </a:extLst>
          </p:cNvPr>
          <p:cNvSpPr txBox="1">
            <a:spLocks noChangeArrowheads="1"/>
          </p:cNvSpPr>
          <p:nvPr/>
        </p:nvSpPr>
        <p:spPr>
          <a:xfrm>
            <a:off x="2285905" y="1333499"/>
            <a:ext cx="8424862" cy="4402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solidFill>
                  <a:srgbClr val="7030A0"/>
                </a:solidFill>
                <a:ea typeface="宋体" panose="02010600030101010101" pitchFamily="2" charset="-122"/>
                <a:cs typeface="Times New Roman" panose="02020603050405020304" pitchFamily="18" charset="0"/>
              </a:rPr>
              <a:t>Definition</a:t>
            </a:r>
            <a:r>
              <a:rPr lang="en-US" altLang="zh-CN" dirty="0">
                <a:solidFill>
                  <a:srgbClr val="7030A0"/>
                </a:solidFill>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in a certain range, if all sets are subsets of a set, the set is </a:t>
            </a:r>
            <a:r>
              <a:rPr lang="en-US" altLang="zh-CN" dirty="0">
                <a:solidFill>
                  <a:srgbClr val="FF0000"/>
                </a:solidFill>
                <a:ea typeface="宋体" panose="02010600030101010101" pitchFamily="2" charset="-122"/>
                <a:cs typeface="Times New Roman" panose="02020603050405020304" pitchFamily="18" charset="0"/>
              </a:rPr>
              <a:t>universal set</a:t>
            </a:r>
            <a:r>
              <a:rPr lang="en-US" altLang="zh-CN" dirty="0">
                <a:ea typeface="宋体" panose="02010600030101010101" pitchFamily="2" charset="-122"/>
                <a:cs typeface="Times New Roman" panose="02020603050405020304" pitchFamily="18" charset="0"/>
              </a:rPr>
              <a:t>, written as </a:t>
            </a:r>
            <a:r>
              <a:rPr lang="en-US" altLang="zh-CN" i="1" dirty="0">
                <a:solidFill>
                  <a:srgbClr val="FF0000"/>
                </a:solidFill>
                <a:ea typeface="宋体" panose="02010600030101010101" pitchFamily="2" charset="-122"/>
                <a:cs typeface="Times New Roman" panose="02020603050405020304" pitchFamily="18" charset="0"/>
              </a:rPr>
              <a:t>E</a:t>
            </a:r>
            <a:r>
              <a:rPr lang="en-US" altLang="zh-CN" dirty="0">
                <a:ea typeface="宋体" panose="02010600030101010101" pitchFamily="2" charset="-122"/>
                <a:cs typeface="Times New Roman" panose="02020603050405020304" pitchFamily="18" charset="0"/>
              </a:rPr>
              <a:t>.</a:t>
            </a:r>
            <a:endParaRPr lang="zh-CN" altLang="en-US" dirty="0">
              <a:ea typeface="宋体" panose="02010600030101010101" pitchFamily="2" charset="-122"/>
              <a:cs typeface="Times New Roman" panose="02020603050405020304" pitchFamily="18" charset="0"/>
            </a:endParaRPr>
          </a:p>
          <a:p>
            <a:pPr>
              <a:buFontTx/>
              <a:buNone/>
            </a:pPr>
            <a:endParaRPr lang="zh-CN" altLang="en-US" dirty="0">
              <a:ea typeface="宋体" panose="02010600030101010101" pitchFamily="2" charset="-122"/>
              <a:cs typeface="Times New Roman" panose="02020603050405020304" pitchFamily="18" charset="0"/>
            </a:endParaRPr>
          </a:p>
          <a:p>
            <a:pPr>
              <a:buFontTx/>
              <a:buNone/>
            </a:pPr>
            <a:r>
              <a:rPr lang="en-US" altLang="zh-CN" dirty="0">
                <a:ea typeface="宋体" panose="02010600030101010101" pitchFamily="2" charset="-122"/>
                <a:cs typeface="Times New Roman" panose="02020603050405020304" pitchFamily="18" charset="0"/>
              </a:rPr>
              <a:t>                                             is always true.</a:t>
            </a:r>
            <a:endParaRPr lang="zh-CN" altLang="en-US" dirty="0">
              <a:ea typeface="宋体" panose="02010600030101010101" pitchFamily="2" charset="-122"/>
              <a:cs typeface="Times New Roman" panose="02020603050405020304" pitchFamily="18" charset="0"/>
            </a:endParaRPr>
          </a:p>
          <a:p>
            <a:pPr>
              <a:buFontTx/>
              <a:buNone/>
            </a:pPr>
            <a:endParaRPr lang="en-US" altLang="zh-CN" b="1" dirty="0">
              <a:solidFill>
                <a:srgbClr val="FF0000"/>
              </a:solidFill>
              <a:ea typeface="宋体" panose="02010600030101010101" pitchFamily="2" charset="-122"/>
              <a:cs typeface="Times New Roman" panose="02020603050405020304" pitchFamily="18" charset="0"/>
            </a:endParaRPr>
          </a:p>
          <a:p>
            <a:pPr>
              <a:buFontTx/>
              <a:buNone/>
            </a:pPr>
            <a:r>
              <a:rPr lang="en-US" altLang="zh-CN" b="1" dirty="0">
                <a:solidFill>
                  <a:srgbClr val="FF0000"/>
                </a:solidFill>
                <a:ea typeface="宋体" panose="02010600030101010101" pitchFamily="2" charset="-122"/>
                <a:cs typeface="Times New Roman" panose="02020603050405020304" pitchFamily="18" charset="0"/>
              </a:rPr>
              <a:t>Example</a:t>
            </a:r>
            <a:r>
              <a:rPr lang="en-US" altLang="zh-CN" dirty="0">
                <a:ea typeface="宋体" panose="02010600030101010101" pitchFamily="2" charset="-122"/>
                <a:cs typeface="Times New Roman" panose="02020603050405020304" pitchFamily="18" charset="0"/>
              </a:rPr>
              <a:t>: The concept of universal set is equivalent to the domain of discourse, i.e. In </a:t>
            </a:r>
            <a:r>
              <a:rPr lang="en-US" altLang="zh-CN" dirty="0">
                <a:solidFill>
                  <a:srgbClr val="0070C0"/>
                </a:solidFill>
                <a:ea typeface="宋体" panose="02010600030101010101" pitchFamily="2" charset="-122"/>
                <a:cs typeface="Times New Roman" panose="02020603050405020304" pitchFamily="18" charset="0"/>
              </a:rPr>
              <a:t>elementary number theory(</a:t>
            </a:r>
            <a:r>
              <a:rPr lang="zh-CN" altLang="en-US" dirty="0">
                <a:solidFill>
                  <a:srgbClr val="0070C0"/>
                </a:solidFill>
                <a:ea typeface="宋体" panose="02010600030101010101" pitchFamily="2" charset="-122"/>
                <a:cs typeface="Times New Roman" panose="02020603050405020304" pitchFamily="18" charset="0"/>
              </a:rPr>
              <a:t>初等数论</a:t>
            </a:r>
            <a:r>
              <a:rPr lang="en-US" altLang="zh-CN" dirty="0">
                <a:solidFill>
                  <a:srgbClr val="0070C0"/>
                </a:solidFill>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 all integers constitute a universal set.</a:t>
            </a:r>
            <a:endParaRPr lang="zh-CN" altLang="en-US" dirty="0">
              <a:ea typeface="宋体"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CFB648B-D7F8-492A-A597-D8DEB736D59B}"/>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全集</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18921543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Review</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Rectangle 3">
            <a:extLst>
              <a:ext uri="{FF2B5EF4-FFF2-40B4-BE49-F238E27FC236}">
                <a16:creationId xmlns:a16="http://schemas.microsoft.com/office/drawing/2014/main" id="{9CED8095-ABFF-4A98-BA0E-45508CEFC337}"/>
              </a:ext>
            </a:extLst>
          </p:cNvPr>
          <p:cNvSpPr txBox="1">
            <a:spLocks noChangeArrowheads="1"/>
          </p:cNvSpPr>
          <p:nvPr/>
        </p:nvSpPr>
        <p:spPr>
          <a:xfrm>
            <a:off x="2095500" y="1284766"/>
            <a:ext cx="8001000" cy="4079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Char char="l"/>
            </a:pPr>
            <a:r>
              <a:rPr lang="en-US" altLang="zh-CN" sz="3200" b="1" dirty="0">
                <a:ea typeface="宋体" panose="02010600030101010101" pitchFamily="2" charset="-122"/>
              </a:rPr>
              <a:t>Propositions and Connectives</a:t>
            </a:r>
            <a:endParaRPr lang="zh-CN" altLang="en-US" sz="3200" b="1" dirty="0">
              <a:ea typeface="宋体" panose="02010600030101010101" pitchFamily="2" charset="-122"/>
            </a:endParaRPr>
          </a:p>
          <a:p>
            <a:pPr>
              <a:lnSpc>
                <a:spcPct val="80000"/>
              </a:lnSpc>
              <a:buFont typeface="Wingdings" panose="05000000000000000000" pitchFamily="2" charset="2"/>
              <a:buChar char="l"/>
            </a:pPr>
            <a:r>
              <a:rPr lang="en-US" altLang="zh-CN" sz="3200" b="1" dirty="0">
                <a:ea typeface="宋体" panose="02010600030101010101" pitchFamily="2" charset="-122"/>
              </a:rPr>
              <a:t>Propositional variable, propositional formula</a:t>
            </a:r>
          </a:p>
          <a:p>
            <a:pPr>
              <a:lnSpc>
                <a:spcPct val="80000"/>
              </a:lnSpc>
              <a:buFont typeface="Wingdings" panose="05000000000000000000" pitchFamily="2" charset="2"/>
              <a:buChar char="l"/>
            </a:pPr>
            <a:r>
              <a:rPr lang="en-US" altLang="zh-CN" sz="3200" b="1" dirty="0">
                <a:ea typeface="宋体" panose="02010600030101010101" pitchFamily="2" charset="-122"/>
              </a:rPr>
              <a:t>Translation of proposition</a:t>
            </a:r>
            <a:endParaRPr lang="zh-CN" altLang="en-US" sz="3200" b="1" dirty="0">
              <a:ea typeface="宋体" panose="02010600030101010101" pitchFamily="2" charset="-122"/>
            </a:endParaRPr>
          </a:p>
          <a:p>
            <a:pPr>
              <a:lnSpc>
                <a:spcPct val="80000"/>
              </a:lnSpc>
              <a:buFont typeface="Wingdings" panose="05000000000000000000" pitchFamily="2" charset="2"/>
              <a:buChar char="l"/>
            </a:pPr>
            <a:r>
              <a:rPr lang="en-US" altLang="zh-CN" sz="3200" b="1" dirty="0">
                <a:ea typeface="宋体" panose="02010600030101010101" pitchFamily="2" charset="-122"/>
              </a:rPr>
              <a:t>Duality Principle</a:t>
            </a:r>
            <a:endParaRPr lang="zh-CN" altLang="en-US" sz="3200" b="1" dirty="0">
              <a:ea typeface="宋体" panose="02010600030101010101" pitchFamily="2" charset="-122"/>
            </a:endParaRPr>
          </a:p>
          <a:p>
            <a:pPr>
              <a:lnSpc>
                <a:spcPct val="80000"/>
              </a:lnSpc>
              <a:buFont typeface="Wingdings" panose="05000000000000000000" pitchFamily="2" charset="2"/>
              <a:buChar char="l"/>
            </a:pPr>
            <a:r>
              <a:rPr lang="en-US" altLang="zh-CN" sz="3200" b="1" dirty="0">
                <a:solidFill>
                  <a:schemeClr val="accent4"/>
                </a:solidFill>
                <a:ea typeface="宋体" panose="02010600030101010101" pitchFamily="2" charset="-122"/>
              </a:rPr>
              <a:t>Normal form</a:t>
            </a:r>
            <a:endParaRPr lang="zh-CN" altLang="en-US" sz="3200" b="1" dirty="0">
              <a:solidFill>
                <a:schemeClr val="accent4"/>
              </a:solidFill>
              <a:ea typeface="宋体" panose="02010600030101010101" pitchFamily="2" charset="-122"/>
            </a:endParaRPr>
          </a:p>
          <a:p>
            <a:pPr>
              <a:lnSpc>
                <a:spcPct val="80000"/>
              </a:lnSpc>
              <a:buFont typeface="Wingdings" panose="05000000000000000000" pitchFamily="2" charset="2"/>
              <a:buChar char="l"/>
            </a:pPr>
            <a:r>
              <a:rPr lang="en-US" altLang="zh-CN" sz="3200" b="1" dirty="0">
                <a:solidFill>
                  <a:schemeClr val="accent4"/>
                </a:solidFill>
                <a:ea typeface="宋体" panose="02010600030101010101" pitchFamily="2" charset="-122"/>
              </a:rPr>
              <a:t>Rules of Inference</a:t>
            </a:r>
            <a:endParaRPr lang="zh-CN" altLang="en-US" sz="3200" b="1" dirty="0">
              <a:solidFill>
                <a:schemeClr val="accent4"/>
              </a:solidFill>
              <a:ea typeface="宋体" panose="02010600030101010101" pitchFamily="2" charset="-122"/>
            </a:endParaRPr>
          </a:p>
        </p:txBody>
      </p:sp>
    </p:spTree>
    <p:extLst>
      <p:ext uri="{BB962C8B-B14F-4D97-AF65-F5344CB8AC3E}">
        <p14:creationId xmlns:p14="http://schemas.microsoft.com/office/powerpoint/2010/main" val="306042959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Power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pic>
        <p:nvPicPr>
          <p:cNvPr id="3" name="图片 2">
            <a:extLst>
              <a:ext uri="{FF2B5EF4-FFF2-40B4-BE49-F238E27FC236}">
                <a16:creationId xmlns:a16="http://schemas.microsoft.com/office/drawing/2014/main" id="{E7B6A926-CA04-440F-8444-F09AACFF7A67}"/>
              </a:ext>
            </a:extLst>
          </p:cNvPr>
          <p:cNvPicPr>
            <a:picLocks noChangeAspect="1"/>
          </p:cNvPicPr>
          <p:nvPr/>
        </p:nvPicPr>
        <p:blipFill>
          <a:blip r:embed="rId3"/>
          <a:stretch>
            <a:fillRect/>
          </a:stretch>
        </p:blipFill>
        <p:spPr>
          <a:xfrm>
            <a:off x="2426493" y="1037509"/>
            <a:ext cx="8004742" cy="5712447"/>
          </a:xfrm>
          <a:prstGeom prst="rect">
            <a:avLst/>
          </a:prstGeom>
        </p:spPr>
      </p:pic>
      <p:sp>
        <p:nvSpPr>
          <p:cNvPr id="64" name="Rectangle 5">
            <a:extLst>
              <a:ext uri="{FF2B5EF4-FFF2-40B4-BE49-F238E27FC236}">
                <a16:creationId xmlns:a16="http://schemas.microsoft.com/office/drawing/2014/main" id="{43F449E8-736F-49EB-A55E-470582946FC5}"/>
              </a:ext>
            </a:extLst>
          </p:cNvPr>
          <p:cNvSpPr>
            <a:spLocks noChangeArrowheads="1"/>
          </p:cNvSpPr>
          <p:nvPr/>
        </p:nvSpPr>
        <p:spPr bwMode="auto">
          <a:xfrm>
            <a:off x="2746658" y="2493202"/>
            <a:ext cx="3276600" cy="2057400"/>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65" name="Text Box 6">
            <a:extLst>
              <a:ext uri="{FF2B5EF4-FFF2-40B4-BE49-F238E27FC236}">
                <a16:creationId xmlns:a16="http://schemas.microsoft.com/office/drawing/2014/main" id="{81387178-25A4-4346-9B50-93107B7E29DF}"/>
              </a:ext>
            </a:extLst>
          </p:cNvPr>
          <p:cNvSpPr txBox="1">
            <a:spLocks noChangeArrowheads="1"/>
          </p:cNvSpPr>
          <p:nvPr/>
        </p:nvSpPr>
        <p:spPr bwMode="auto">
          <a:xfrm>
            <a:off x="2813333" y="2493202"/>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i="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i="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6" name="Text Box 10">
            <a:extLst>
              <a:ext uri="{FF2B5EF4-FFF2-40B4-BE49-F238E27FC236}">
                <a16:creationId xmlns:a16="http://schemas.microsoft.com/office/drawing/2014/main" id="{CA4741C9-9731-454B-BBAB-AB3C67AC04AC}"/>
              </a:ext>
            </a:extLst>
          </p:cNvPr>
          <p:cNvSpPr txBox="1">
            <a:spLocks noChangeArrowheads="1"/>
          </p:cNvSpPr>
          <p:nvPr/>
        </p:nvSpPr>
        <p:spPr bwMode="auto">
          <a:xfrm>
            <a:off x="2746658" y="3407602"/>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eaLnBrk="1" hangingPunct="1">
              <a:spcBef>
                <a:spcPct val="50000"/>
              </a:spcBef>
              <a:buFontTx/>
              <a:buNone/>
            </a:pPr>
            <a:r>
              <a:rPr lang="en-US" altLang="zh-CN" sz="2400" i="0">
                <a:latin typeface="Times New Roman" panose="02020603050405020304" pitchFamily="18" charset="0"/>
                <a:ea typeface="宋体" panose="02010600030101010101" pitchFamily="2" charset="-122"/>
              </a:rPr>
              <a:t>subset of 1 elements: </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a</a:t>
            </a:r>
            <a:r>
              <a:rPr kumimoji="1" lang="en-US" altLang="zh-CN" sz="2400" i="0">
                <a:latin typeface="Times New Roman" panose="02020603050405020304" pitchFamily="18" charset="0"/>
                <a:ea typeface="宋体" panose="02010600030101010101" pitchFamily="2" charset="-122"/>
              </a:rPr>
              <a:t>}</a:t>
            </a:r>
          </a:p>
        </p:txBody>
      </p:sp>
      <p:sp>
        <p:nvSpPr>
          <p:cNvPr id="67" name="Text Box 8">
            <a:extLst>
              <a:ext uri="{FF2B5EF4-FFF2-40B4-BE49-F238E27FC236}">
                <a16:creationId xmlns:a16="http://schemas.microsoft.com/office/drawing/2014/main" id="{31248982-5485-43D8-BBCF-355C6DCEF2AF}"/>
              </a:ext>
            </a:extLst>
          </p:cNvPr>
          <p:cNvSpPr txBox="1">
            <a:spLocks noChangeArrowheads="1"/>
          </p:cNvSpPr>
          <p:nvPr/>
        </p:nvSpPr>
        <p:spPr bwMode="auto">
          <a:xfrm>
            <a:off x="2746658" y="2950402"/>
            <a:ext cx="313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lang="en-US" altLang="zh-CN" sz="2400" i="0" dirty="0">
                <a:latin typeface="Times New Roman" panose="02020603050405020304" pitchFamily="18" charset="0"/>
                <a:ea typeface="宋体" panose="02010600030101010101" pitchFamily="2" charset="-122"/>
              </a:rPr>
              <a:t>subset of 0 elements: </a:t>
            </a:r>
            <a:r>
              <a:rPr lang="zh-CN" altLang="en-US" sz="2400" i="0" dirty="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i="0" dirty="0">
                <a:latin typeface="Times New Roman" panose="02020603050405020304" pitchFamily="18" charset="0"/>
                <a:ea typeface="宋体" panose="02010600030101010101" pitchFamily="2" charset="-122"/>
              </a:rPr>
              <a:t> </a:t>
            </a:r>
          </a:p>
        </p:txBody>
      </p:sp>
      <p:sp>
        <p:nvSpPr>
          <p:cNvPr id="68" name="Text Box 16">
            <a:extLst>
              <a:ext uri="{FF2B5EF4-FFF2-40B4-BE49-F238E27FC236}">
                <a16:creationId xmlns:a16="http://schemas.microsoft.com/office/drawing/2014/main" id="{5BC20CDB-D85C-43FC-9C03-75BF65986E1E}"/>
              </a:ext>
            </a:extLst>
          </p:cNvPr>
          <p:cNvSpPr txBox="1">
            <a:spLocks noChangeArrowheads="1"/>
          </p:cNvSpPr>
          <p:nvPr/>
        </p:nvSpPr>
        <p:spPr bwMode="auto">
          <a:xfrm>
            <a:off x="6189946" y="2518602"/>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9" name="Rectangle 17">
            <a:extLst>
              <a:ext uri="{FF2B5EF4-FFF2-40B4-BE49-F238E27FC236}">
                <a16:creationId xmlns:a16="http://schemas.microsoft.com/office/drawing/2014/main" id="{24CE89C2-97CA-412A-A141-44B351FBBE92}"/>
              </a:ext>
            </a:extLst>
          </p:cNvPr>
          <p:cNvSpPr>
            <a:spLocks noChangeArrowheads="1"/>
          </p:cNvSpPr>
          <p:nvPr/>
        </p:nvSpPr>
        <p:spPr bwMode="auto">
          <a:xfrm>
            <a:off x="6105808" y="2461452"/>
            <a:ext cx="4191000" cy="2057400"/>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70" name="Text Box 21">
            <a:extLst>
              <a:ext uri="{FF2B5EF4-FFF2-40B4-BE49-F238E27FC236}">
                <a16:creationId xmlns:a16="http://schemas.microsoft.com/office/drawing/2014/main" id="{5FAC6BF4-FC25-4B65-B4D0-3F2D9A64F249}"/>
              </a:ext>
            </a:extLst>
          </p:cNvPr>
          <p:cNvSpPr txBox="1">
            <a:spLocks noChangeArrowheads="1"/>
          </p:cNvSpPr>
          <p:nvPr/>
        </p:nvSpPr>
        <p:spPr bwMode="auto">
          <a:xfrm>
            <a:off x="6210583" y="3253615"/>
            <a:ext cx="3875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en-US" altLang="zh-CN" sz="2400" i="0">
                <a:latin typeface="Times New Roman" panose="02020603050405020304" pitchFamily="18" charset="0"/>
                <a:ea typeface="宋体" panose="02010600030101010101" pitchFamily="2" charset="-122"/>
              </a:rPr>
              <a:t>subset of 1 elements: {</a:t>
            </a:r>
            <a:r>
              <a:rPr kumimoji="1" lang="en-US" altLang="zh-CN" sz="2400">
                <a:latin typeface="Times New Roman" panose="02020603050405020304" pitchFamily="18" charset="0"/>
                <a:ea typeface="宋体" panose="02010600030101010101" pitchFamily="2" charset="-122"/>
              </a:rPr>
              <a:t>a</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b</a:t>
            </a:r>
            <a:r>
              <a:rPr kumimoji="1" lang="en-US" altLang="zh-CN" sz="2400" i="0">
                <a:latin typeface="Times New Roman" panose="02020603050405020304" pitchFamily="18" charset="0"/>
                <a:ea typeface="宋体" panose="02010600030101010101" pitchFamily="2" charset="-122"/>
              </a:rPr>
              <a:t>} </a:t>
            </a:r>
          </a:p>
        </p:txBody>
      </p:sp>
      <p:sp>
        <p:nvSpPr>
          <p:cNvPr id="71" name="Text Box 22">
            <a:extLst>
              <a:ext uri="{FF2B5EF4-FFF2-40B4-BE49-F238E27FC236}">
                <a16:creationId xmlns:a16="http://schemas.microsoft.com/office/drawing/2014/main" id="{968AF02B-FDD3-4619-BD5A-02AF7D0172A9}"/>
              </a:ext>
            </a:extLst>
          </p:cNvPr>
          <p:cNvSpPr txBox="1">
            <a:spLocks noChangeArrowheads="1"/>
          </p:cNvSpPr>
          <p:nvPr/>
        </p:nvSpPr>
        <p:spPr bwMode="auto">
          <a:xfrm>
            <a:off x="6159783" y="3604452"/>
            <a:ext cx="3925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zh-CN" altLang="en-US" sz="2400" b="1" i="0">
                <a:solidFill>
                  <a:schemeClr val="bg1"/>
                </a:solidFill>
                <a:latin typeface="Times New Roman" panose="02020603050405020304" pitchFamily="18" charset="0"/>
                <a:ea typeface="宋体" panose="02010600030101010101" pitchFamily="2" charset="-122"/>
              </a:rPr>
              <a:t> </a:t>
            </a:r>
            <a:r>
              <a:rPr kumimoji="1" lang="en-US" altLang="zh-CN" sz="2400" i="0">
                <a:latin typeface="Times New Roman" panose="02020603050405020304" pitchFamily="18" charset="0"/>
                <a:ea typeface="宋体" panose="02010600030101010101" pitchFamily="2" charset="-122"/>
              </a:rPr>
              <a:t>subset of 2 elements: {</a:t>
            </a:r>
            <a:r>
              <a:rPr kumimoji="1" lang="en-US" altLang="zh-CN" sz="2400">
                <a:latin typeface="Times New Roman" panose="02020603050405020304" pitchFamily="18" charset="0"/>
                <a:ea typeface="宋体" panose="02010600030101010101" pitchFamily="2" charset="-122"/>
              </a:rPr>
              <a:t>a</a:t>
            </a:r>
            <a:r>
              <a:rPr kumimoji="1" lang="en-US" altLang="zh-CN" sz="2400" i="0">
                <a:latin typeface="Times New Roman" panose="02020603050405020304" pitchFamily="18" charset="0"/>
                <a:ea typeface="宋体" panose="02010600030101010101" pitchFamily="2" charset="-122"/>
              </a:rPr>
              <a:t>, </a:t>
            </a:r>
            <a:r>
              <a:rPr kumimoji="1" lang="en-US" altLang="zh-CN" sz="2400">
                <a:latin typeface="Times New Roman" panose="02020603050405020304" pitchFamily="18" charset="0"/>
                <a:ea typeface="宋体" panose="02010600030101010101" pitchFamily="2" charset="-122"/>
              </a:rPr>
              <a:t>b</a:t>
            </a:r>
            <a:r>
              <a:rPr kumimoji="1" lang="en-US" altLang="zh-CN" sz="2400" i="0">
                <a:latin typeface="Times New Roman" panose="02020603050405020304" pitchFamily="18" charset="0"/>
                <a:ea typeface="宋体" panose="02010600030101010101" pitchFamily="2" charset="-122"/>
              </a:rPr>
              <a:t>} </a:t>
            </a:r>
          </a:p>
        </p:txBody>
      </p:sp>
      <p:sp>
        <p:nvSpPr>
          <p:cNvPr id="72" name="Text Box 19">
            <a:extLst>
              <a:ext uri="{FF2B5EF4-FFF2-40B4-BE49-F238E27FC236}">
                <a16:creationId xmlns:a16="http://schemas.microsoft.com/office/drawing/2014/main" id="{1288B1E9-7D42-4F7C-9374-8016E2D918A9}"/>
              </a:ext>
            </a:extLst>
          </p:cNvPr>
          <p:cNvSpPr txBox="1">
            <a:spLocks noChangeArrowheads="1"/>
          </p:cNvSpPr>
          <p:nvPr/>
        </p:nvSpPr>
        <p:spPr bwMode="auto">
          <a:xfrm>
            <a:off x="6191533" y="2918652"/>
            <a:ext cx="344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lang="en-US" altLang="zh-CN" sz="2400" i="0" dirty="0">
                <a:latin typeface="Times New Roman" panose="02020603050405020304" pitchFamily="18" charset="0"/>
                <a:ea typeface="宋体" panose="02010600030101010101" pitchFamily="2" charset="-122"/>
              </a:rPr>
              <a:t>subset of 0 elements: </a:t>
            </a:r>
            <a:r>
              <a:rPr lang="zh-CN" altLang="en-US" sz="2400" i="0" dirty="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i="0" dirty="0">
                <a:latin typeface="Times New Roman" panose="02020603050405020304" pitchFamily="18" charset="0"/>
                <a:ea typeface="宋体" panose="02010600030101010101" pitchFamily="2" charset="-122"/>
              </a:rPr>
              <a:t> </a:t>
            </a:r>
          </a:p>
        </p:txBody>
      </p:sp>
      <p:sp>
        <p:nvSpPr>
          <p:cNvPr id="73" name="Rectangle 25">
            <a:extLst>
              <a:ext uri="{FF2B5EF4-FFF2-40B4-BE49-F238E27FC236}">
                <a16:creationId xmlns:a16="http://schemas.microsoft.com/office/drawing/2014/main" id="{2E4934EC-DACF-4970-B90D-9008CCC7CDB7}"/>
              </a:ext>
            </a:extLst>
          </p:cNvPr>
          <p:cNvSpPr>
            <a:spLocks noChangeArrowheads="1"/>
          </p:cNvSpPr>
          <p:nvPr/>
        </p:nvSpPr>
        <p:spPr bwMode="auto">
          <a:xfrm>
            <a:off x="2524408" y="4693477"/>
            <a:ext cx="7772400" cy="2057400"/>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74" name="Text Box 26">
            <a:extLst>
              <a:ext uri="{FF2B5EF4-FFF2-40B4-BE49-F238E27FC236}">
                <a16:creationId xmlns:a16="http://schemas.microsoft.com/office/drawing/2014/main" id="{DED5AEF4-E0D4-4903-A3DE-607480717EDD}"/>
              </a:ext>
            </a:extLst>
          </p:cNvPr>
          <p:cNvSpPr txBox="1">
            <a:spLocks noChangeArrowheads="1"/>
          </p:cNvSpPr>
          <p:nvPr/>
        </p:nvSpPr>
        <p:spPr bwMode="auto">
          <a:xfrm>
            <a:off x="2724433" y="4693477"/>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i="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75" name="Text Box 30">
            <a:extLst>
              <a:ext uri="{FF2B5EF4-FFF2-40B4-BE49-F238E27FC236}">
                <a16:creationId xmlns:a16="http://schemas.microsoft.com/office/drawing/2014/main" id="{2EC23F71-8BB7-479C-9A0B-0F62708C49AF}"/>
              </a:ext>
            </a:extLst>
          </p:cNvPr>
          <p:cNvSpPr txBox="1">
            <a:spLocks noChangeArrowheads="1"/>
          </p:cNvSpPr>
          <p:nvPr/>
        </p:nvSpPr>
        <p:spPr bwMode="auto">
          <a:xfrm>
            <a:off x="5791483" y="5096702"/>
            <a:ext cx="4306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eaLnBrk="1" hangingPunct="1">
              <a:spcBef>
                <a:spcPct val="50000"/>
              </a:spcBef>
              <a:buFontTx/>
              <a:buNone/>
            </a:pPr>
            <a:r>
              <a:rPr kumimoji="1" lang="en-US" altLang="zh-CN" sz="2400" i="0">
                <a:latin typeface="Times New Roman" panose="02020603050405020304" pitchFamily="18" charset="0"/>
                <a:ea typeface="宋体" panose="02010600030101010101" pitchFamily="2" charset="-122"/>
              </a:rPr>
              <a:t>subset of 1 elements: {</a:t>
            </a:r>
            <a:r>
              <a:rPr kumimoji="1" lang="en-US" altLang="zh-CN" sz="2400">
                <a:latin typeface="Times New Roman" panose="02020603050405020304" pitchFamily="18" charset="0"/>
                <a:ea typeface="宋体" panose="02010600030101010101" pitchFamily="2" charset="-122"/>
              </a:rPr>
              <a:t>a</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b</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c</a:t>
            </a:r>
            <a:r>
              <a:rPr kumimoji="1" lang="en-US" altLang="zh-CN" sz="2400" i="0">
                <a:latin typeface="Times New Roman" panose="02020603050405020304" pitchFamily="18" charset="0"/>
                <a:ea typeface="宋体" panose="02010600030101010101" pitchFamily="2" charset="-122"/>
              </a:rPr>
              <a:t>}</a:t>
            </a:r>
          </a:p>
        </p:txBody>
      </p:sp>
      <p:sp>
        <p:nvSpPr>
          <p:cNvPr id="76" name="Text Box 31">
            <a:extLst>
              <a:ext uri="{FF2B5EF4-FFF2-40B4-BE49-F238E27FC236}">
                <a16:creationId xmlns:a16="http://schemas.microsoft.com/office/drawing/2014/main" id="{58F09059-C7C5-43BF-8BE9-C9666F2919F3}"/>
              </a:ext>
            </a:extLst>
          </p:cNvPr>
          <p:cNvSpPr txBox="1">
            <a:spLocks noChangeArrowheads="1"/>
          </p:cNvSpPr>
          <p:nvPr/>
        </p:nvSpPr>
        <p:spPr bwMode="auto">
          <a:xfrm>
            <a:off x="2724433" y="5433252"/>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eaLnBrk="1" hangingPunct="1">
              <a:spcBef>
                <a:spcPct val="50000"/>
              </a:spcBef>
              <a:buFontTx/>
              <a:buNone/>
            </a:pPr>
            <a:r>
              <a:rPr kumimoji="1" lang="en-US" altLang="zh-CN" sz="2400" i="0" dirty="0">
                <a:latin typeface="Times New Roman" panose="02020603050405020304" pitchFamily="18" charset="0"/>
                <a:ea typeface="宋体" panose="02010600030101010101" pitchFamily="2" charset="-122"/>
              </a:rPr>
              <a:t>subset of 2 elements: {</a:t>
            </a:r>
            <a:r>
              <a:rPr kumimoji="1" lang="en-US" altLang="zh-CN" sz="2400" dirty="0" err="1">
                <a:latin typeface="Times New Roman" panose="02020603050405020304" pitchFamily="18" charset="0"/>
                <a:ea typeface="宋体" panose="02010600030101010101" pitchFamily="2" charset="-122"/>
              </a:rPr>
              <a:t>a</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a</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b</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a:t>
            </a:r>
          </a:p>
        </p:txBody>
      </p:sp>
      <p:sp>
        <p:nvSpPr>
          <p:cNvPr id="77" name="Text Box 32">
            <a:extLst>
              <a:ext uri="{FF2B5EF4-FFF2-40B4-BE49-F238E27FC236}">
                <a16:creationId xmlns:a16="http://schemas.microsoft.com/office/drawing/2014/main" id="{C432860E-2E85-49AA-B2AA-6D9015DF8C6F}"/>
              </a:ext>
            </a:extLst>
          </p:cNvPr>
          <p:cNvSpPr txBox="1">
            <a:spLocks noChangeArrowheads="1"/>
          </p:cNvSpPr>
          <p:nvPr/>
        </p:nvSpPr>
        <p:spPr bwMode="auto">
          <a:xfrm>
            <a:off x="2724433" y="5750752"/>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zh-CN" altLang="en-US" sz="2400" i="0">
                <a:solidFill>
                  <a:schemeClr val="bg1"/>
                </a:solidFill>
                <a:latin typeface="Times New Roman" panose="02020603050405020304" pitchFamily="18" charset="0"/>
                <a:ea typeface="宋体" panose="02010600030101010101" pitchFamily="2" charset="-122"/>
              </a:rPr>
              <a:t> </a:t>
            </a:r>
            <a:r>
              <a:rPr kumimoji="1" lang="en-US" altLang="zh-CN" sz="2400" i="0">
                <a:latin typeface="Times New Roman" panose="02020603050405020304" pitchFamily="18" charset="0"/>
                <a:ea typeface="宋体" panose="02010600030101010101" pitchFamily="2" charset="-122"/>
              </a:rPr>
              <a:t>subset of 3 elements: {</a:t>
            </a:r>
            <a:r>
              <a:rPr kumimoji="1" lang="en-US" altLang="zh-CN" sz="2400">
                <a:latin typeface="Times New Roman" panose="02020603050405020304" pitchFamily="18" charset="0"/>
                <a:ea typeface="宋体" panose="02010600030101010101" pitchFamily="2" charset="-122"/>
              </a:rPr>
              <a:t>a</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b</a:t>
            </a:r>
            <a:r>
              <a:rPr kumimoji="1" lang="en-US" altLang="zh-CN" sz="2400" i="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c</a:t>
            </a:r>
            <a:r>
              <a:rPr kumimoji="1" lang="en-US" altLang="zh-CN" sz="2400" i="0">
                <a:latin typeface="Times New Roman" panose="02020603050405020304" pitchFamily="18" charset="0"/>
                <a:ea typeface="宋体" panose="02010600030101010101" pitchFamily="2" charset="-122"/>
              </a:rPr>
              <a:t>} </a:t>
            </a:r>
          </a:p>
        </p:txBody>
      </p:sp>
      <p:sp>
        <p:nvSpPr>
          <p:cNvPr id="78" name="Text Box 28">
            <a:extLst>
              <a:ext uri="{FF2B5EF4-FFF2-40B4-BE49-F238E27FC236}">
                <a16:creationId xmlns:a16="http://schemas.microsoft.com/office/drawing/2014/main" id="{B6CCD558-C664-4EFA-AADD-BD650271F17E}"/>
              </a:ext>
            </a:extLst>
          </p:cNvPr>
          <p:cNvSpPr txBox="1">
            <a:spLocks noChangeArrowheads="1"/>
          </p:cNvSpPr>
          <p:nvPr/>
        </p:nvSpPr>
        <p:spPr bwMode="auto">
          <a:xfrm>
            <a:off x="2724433" y="5091940"/>
            <a:ext cx="355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en-US" altLang="zh-CN" sz="2400" i="0" dirty="0">
                <a:latin typeface="Times New Roman" panose="02020603050405020304" pitchFamily="18" charset="0"/>
                <a:ea typeface="宋体" panose="02010600030101010101" pitchFamily="2" charset="-122"/>
                <a:cs typeface="Times New Roman" panose="02020603050405020304" pitchFamily="18" charset="0"/>
              </a:rPr>
              <a:t>subset of 0 elements:</a:t>
            </a:r>
            <a:r>
              <a:rPr lang="zh-CN" altLang="en-US" sz="2400" i="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kumimoji="1" lang="zh-CN" altLang="en-US" sz="2400" i="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4FFAEE00-A55D-4225-A541-EABF311F26BB}"/>
              </a:ext>
            </a:extLst>
          </p:cNvPr>
          <p:cNvSpPr>
            <a:spLocks noChangeArrowheads="1"/>
          </p:cNvSpPr>
          <p:nvPr/>
        </p:nvSpPr>
        <p:spPr bwMode="auto">
          <a:xfrm>
            <a:off x="2813333" y="3915602"/>
            <a:ext cx="635000" cy="346075"/>
          </a:xfrm>
          <a:prstGeom prst="rect">
            <a:avLst/>
          </a:prstGeom>
          <a:solidFill>
            <a:srgbClr val="F2F2F2"/>
          </a:solidFill>
          <a:ln w="9525" algn="ctr">
            <a:solidFill>
              <a:schemeClr val="bg1"/>
            </a:solidFill>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80" name="矩形 79">
            <a:extLst>
              <a:ext uri="{FF2B5EF4-FFF2-40B4-BE49-F238E27FC236}">
                <a16:creationId xmlns:a16="http://schemas.microsoft.com/office/drawing/2014/main" id="{5E049DF1-0853-4095-84DE-152C6A14FA26}"/>
              </a:ext>
            </a:extLst>
          </p:cNvPr>
          <p:cNvSpPr>
            <a:spLocks noChangeArrowheads="1"/>
          </p:cNvSpPr>
          <p:nvPr/>
        </p:nvSpPr>
        <p:spPr bwMode="auto">
          <a:xfrm>
            <a:off x="6143908" y="4050540"/>
            <a:ext cx="800100" cy="346075"/>
          </a:xfrm>
          <a:prstGeom prst="rect">
            <a:avLst/>
          </a:prstGeom>
          <a:solidFill>
            <a:schemeClr val="bg1"/>
          </a:solidFill>
          <a:ln w="9525" algn="ctr">
            <a:solidFill>
              <a:schemeClr val="bg1"/>
            </a:solidFill>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81" name="矩形 80">
            <a:extLst>
              <a:ext uri="{FF2B5EF4-FFF2-40B4-BE49-F238E27FC236}">
                <a16:creationId xmlns:a16="http://schemas.microsoft.com/office/drawing/2014/main" id="{AFB33411-2BAC-4E2E-8376-9A751BED6C92}"/>
              </a:ext>
            </a:extLst>
          </p:cNvPr>
          <p:cNvSpPr>
            <a:spLocks noChangeArrowheads="1"/>
          </p:cNvSpPr>
          <p:nvPr/>
        </p:nvSpPr>
        <p:spPr bwMode="auto">
          <a:xfrm>
            <a:off x="2584733" y="6206365"/>
            <a:ext cx="635000" cy="346075"/>
          </a:xfrm>
          <a:prstGeom prst="rect">
            <a:avLst/>
          </a:prstGeom>
          <a:solidFill>
            <a:srgbClr val="F2F2F2"/>
          </a:solidFill>
          <a:ln w="9525" algn="ctr">
            <a:solidFill>
              <a:schemeClr val="bg1"/>
            </a:solidFill>
            <a:round/>
            <a:headEnd/>
            <a:tailEnd/>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82" name="Text Box 10">
            <a:extLst>
              <a:ext uri="{FF2B5EF4-FFF2-40B4-BE49-F238E27FC236}">
                <a16:creationId xmlns:a16="http://schemas.microsoft.com/office/drawing/2014/main" id="{66000E1C-9F74-4C71-A7A9-C447CA3ACF2F}"/>
              </a:ext>
            </a:extLst>
          </p:cNvPr>
          <p:cNvSpPr txBox="1">
            <a:spLocks noChangeArrowheads="1"/>
          </p:cNvSpPr>
          <p:nvPr/>
        </p:nvSpPr>
        <p:spPr bwMode="auto">
          <a:xfrm>
            <a:off x="2759358" y="3915350"/>
            <a:ext cx="3733800" cy="457200"/>
          </a:xfrm>
          <a:prstGeom prst="rect">
            <a:avLst/>
          </a:prstGeom>
          <a:noFill/>
          <a:ln>
            <a:noFill/>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eaLnBrk="1" hangingPunct="1">
              <a:spcBef>
                <a:spcPct val="50000"/>
              </a:spcBef>
              <a:buFontTx/>
              <a:buNone/>
            </a:pPr>
            <a:r>
              <a:rPr lang="zh-CN" altLang="en-US" sz="2400" dirty="0">
                <a:latin typeface="Times New Roman" panose="02020603050405020304" pitchFamily="18" charset="0"/>
                <a:ea typeface="宋体" panose="02010600030101010101" pitchFamily="2" charset="-122"/>
              </a:rPr>
              <a:t>𝛒</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a:t>
            </a:r>
            <a:r>
              <a:rPr lang="en-US" altLang="zh-CN" sz="2400" i="0" dirty="0">
                <a:latin typeface="Times New Roman" panose="02020603050405020304" pitchFamily="18" charset="0"/>
                <a:ea typeface="宋体" panose="02010600030101010101" pitchFamily="2" charset="-122"/>
              </a:rPr>
              <a:t>)={</a:t>
            </a:r>
            <a:r>
              <a:rPr lang="zh-CN" altLang="en-US" sz="2400" i="0" dirty="0">
                <a:latin typeface="Times New Roman" panose="02020603050405020304" pitchFamily="18" charset="0"/>
                <a:ea typeface="宋体" panose="02010600030101010101" pitchFamily="2" charset="-122"/>
                <a:sym typeface="Symbol" panose="05050102010706020507" pitchFamily="18" charset="2"/>
              </a:rPr>
              <a:t></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a</a:t>
            </a:r>
            <a:r>
              <a:rPr kumimoji="1" lang="en-US" altLang="zh-CN" sz="2400" i="0" dirty="0">
                <a:latin typeface="Times New Roman" panose="02020603050405020304" pitchFamily="18" charset="0"/>
                <a:ea typeface="宋体" panose="02010600030101010101" pitchFamily="2" charset="-122"/>
              </a:rPr>
              <a:t>}}</a:t>
            </a:r>
          </a:p>
        </p:txBody>
      </p:sp>
      <p:sp>
        <p:nvSpPr>
          <p:cNvPr id="83" name="Text Box 22">
            <a:extLst>
              <a:ext uri="{FF2B5EF4-FFF2-40B4-BE49-F238E27FC236}">
                <a16:creationId xmlns:a16="http://schemas.microsoft.com/office/drawing/2014/main" id="{FCBC6147-3280-46C2-9825-E4EB47606BF1}"/>
              </a:ext>
            </a:extLst>
          </p:cNvPr>
          <p:cNvSpPr txBox="1">
            <a:spLocks noChangeArrowheads="1"/>
          </p:cNvSpPr>
          <p:nvPr/>
        </p:nvSpPr>
        <p:spPr bwMode="auto">
          <a:xfrm>
            <a:off x="6159783" y="3944177"/>
            <a:ext cx="3925888" cy="461963"/>
          </a:xfrm>
          <a:prstGeom prst="rect">
            <a:avLst/>
          </a:prstGeom>
          <a:solidFill>
            <a:srgbClr val="F2F2F2"/>
          </a:solidFill>
          <a:ln>
            <a:noFill/>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buFontTx/>
              <a:buNone/>
            </a:pPr>
            <a:r>
              <a:rPr kumimoji="1" lang="zh-CN" altLang="en-US" sz="2400" dirty="0">
                <a:latin typeface="Times New Roman" panose="02020603050405020304" pitchFamily="18" charset="0"/>
                <a:ea typeface="宋体" panose="02010600030101010101" pitchFamily="2" charset="-122"/>
              </a:rPr>
              <a:t>𝛒</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a:t>
            </a:r>
            <a:r>
              <a:rPr lang="zh-CN" altLang="en-US" sz="2400" i="0" dirty="0">
                <a:latin typeface="Times New Roman" panose="02020603050405020304" pitchFamily="18" charset="0"/>
                <a:ea typeface="宋体" panose="02010600030101010101" pitchFamily="2" charset="-122"/>
                <a:sym typeface="Symbol" panose="05050102010706020507" pitchFamily="18" charset="2"/>
              </a:rPr>
              <a:t></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0" dirty="0">
                <a:latin typeface="Times New Roman" panose="02020603050405020304" pitchFamily="18" charset="0"/>
                <a:ea typeface="宋体" panose="02010600030101010101" pitchFamily="2" charset="-122"/>
              </a:rPr>
              <a:t> {</a:t>
            </a:r>
            <a:r>
              <a:rPr kumimoji="1" lang="en-US" altLang="zh-CN" sz="2400" dirty="0">
                <a:latin typeface="Times New Roman" panose="02020603050405020304" pitchFamily="18" charset="0"/>
                <a:ea typeface="宋体" panose="02010600030101010101" pitchFamily="2" charset="-122"/>
              </a:rPr>
              <a:t>a</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 ,{</a:t>
            </a:r>
            <a:r>
              <a:rPr kumimoji="1" lang="en-US" altLang="zh-CN" sz="2400" dirty="0">
                <a:latin typeface="Times New Roman" panose="02020603050405020304" pitchFamily="18" charset="0"/>
                <a:ea typeface="宋体" panose="02010600030101010101" pitchFamily="2" charset="-122"/>
              </a:rPr>
              <a:t>a</a:t>
            </a:r>
            <a:r>
              <a:rPr kumimoji="1" lang="en-US" altLang="zh-CN" sz="2400" i="0" dirty="0">
                <a:latin typeface="Times New Roman" panose="02020603050405020304" pitchFamily="18" charset="0"/>
                <a:ea typeface="宋体" panose="02010600030101010101" pitchFamily="2" charset="-122"/>
              </a:rPr>
              <a:t>, </a:t>
            </a:r>
            <a:r>
              <a:rPr kumimoji="1" lang="en-US" altLang="zh-CN" sz="2400" dirty="0">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 </a:t>
            </a:r>
          </a:p>
        </p:txBody>
      </p:sp>
      <p:sp>
        <p:nvSpPr>
          <p:cNvPr id="84" name="Text Box 31">
            <a:extLst>
              <a:ext uri="{FF2B5EF4-FFF2-40B4-BE49-F238E27FC236}">
                <a16:creationId xmlns:a16="http://schemas.microsoft.com/office/drawing/2014/main" id="{3DD4E95D-5D93-4D39-8DBC-2A5BFB0CC66E}"/>
              </a:ext>
            </a:extLst>
          </p:cNvPr>
          <p:cNvSpPr txBox="1">
            <a:spLocks noChangeArrowheads="1"/>
          </p:cNvSpPr>
          <p:nvPr/>
        </p:nvSpPr>
        <p:spPr bwMode="auto">
          <a:xfrm>
            <a:off x="2759358" y="6180965"/>
            <a:ext cx="733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eaLnBrk="1" hangingPunct="1">
              <a:spcBef>
                <a:spcPct val="50000"/>
              </a:spcBef>
              <a:buFontTx/>
              <a:buNone/>
            </a:pPr>
            <a:r>
              <a:rPr kumimoji="1" lang="zh-CN" altLang="en-US" sz="2400" dirty="0">
                <a:latin typeface="Times New Roman" panose="02020603050405020304" pitchFamily="18" charset="0"/>
                <a:ea typeface="宋体" panose="02010600030101010101" pitchFamily="2" charset="-122"/>
              </a:rPr>
              <a:t>𝛒</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a:t>
            </a:r>
            <a:r>
              <a:rPr lang="zh-CN" altLang="en-US" sz="2400" i="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0" dirty="0">
                <a:latin typeface="Times New Roman" panose="02020603050405020304" pitchFamily="18" charset="0"/>
                <a:ea typeface="宋体" panose="02010600030101010101" pitchFamily="2" charset="-122"/>
              </a:rPr>
              <a:t>, {</a:t>
            </a:r>
            <a:r>
              <a:rPr kumimoji="1" lang="en-US" altLang="zh-CN" sz="2400" dirty="0">
                <a:latin typeface="Times New Roman" panose="02020603050405020304" pitchFamily="18" charset="0"/>
                <a:ea typeface="宋体" panose="02010600030101010101" pitchFamily="2" charset="-122"/>
              </a:rPr>
              <a:t>a</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a</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b</a:t>
            </a:r>
            <a:r>
              <a:rPr kumimoji="1" lang="en-US" altLang="zh-CN" sz="2400" i="0" dirty="0">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a</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b</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 {</a:t>
            </a:r>
            <a:r>
              <a:rPr kumimoji="1" lang="en-US" altLang="zh-CN" sz="2400" dirty="0" err="1">
                <a:latin typeface="Times New Roman" panose="02020603050405020304" pitchFamily="18" charset="0"/>
                <a:ea typeface="宋体" panose="02010600030101010101" pitchFamily="2" charset="-122"/>
              </a:rPr>
              <a:t>a</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b</a:t>
            </a:r>
            <a:r>
              <a:rPr kumimoji="1" lang="en-US" altLang="zh-CN" sz="2400" i="0" dirty="0" err="1">
                <a:latin typeface="Times New Roman" panose="02020603050405020304" pitchFamily="18" charset="0"/>
                <a:ea typeface="宋体" panose="02010600030101010101" pitchFamily="2" charset="-122"/>
              </a:rPr>
              <a:t>,</a:t>
            </a:r>
            <a:r>
              <a:rPr kumimoji="1" lang="en-US" altLang="zh-CN" sz="2400" dirty="0" err="1">
                <a:latin typeface="Times New Roman" panose="02020603050405020304" pitchFamily="18" charset="0"/>
                <a:ea typeface="宋体" panose="02010600030101010101" pitchFamily="2" charset="-122"/>
              </a:rPr>
              <a:t>c</a:t>
            </a:r>
            <a:r>
              <a:rPr kumimoji="1" lang="en-US" altLang="zh-CN" sz="2400" i="0" dirty="0">
                <a:latin typeface="Times New Roman" panose="02020603050405020304" pitchFamily="18" charset="0"/>
                <a:ea typeface="宋体" panose="02010600030101010101" pitchFamily="2" charset="-122"/>
              </a:rPr>
              <a:t>} }</a:t>
            </a:r>
          </a:p>
        </p:txBody>
      </p:sp>
      <p:sp>
        <p:nvSpPr>
          <p:cNvPr id="85" name="矩形 84">
            <a:extLst>
              <a:ext uri="{FF2B5EF4-FFF2-40B4-BE49-F238E27FC236}">
                <a16:creationId xmlns:a16="http://schemas.microsoft.com/office/drawing/2014/main" id="{6BB8DAD2-5417-42EB-82A5-CF89296232CF}"/>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幂集</a:t>
            </a:r>
            <a:endParaRPr lang="en-US" altLang="zh-CN" u="sng" dirty="0">
              <a:solidFill>
                <a:schemeClr val="bg1"/>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24748992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Power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34" name="Rectangle 3">
            <a:extLst>
              <a:ext uri="{FF2B5EF4-FFF2-40B4-BE49-F238E27FC236}">
                <a16:creationId xmlns:a16="http://schemas.microsoft.com/office/drawing/2014/main" id="{813D160A-60A6-4230-885E-58A20077DD04}"/>
              </a:ext>
            </a:extLst>
          </p:cNvPr>
          <p:cNvSpPr txBox="1">
            <a:spLocks noChangeArrowheads="1"/>
          </p:cNvSpPr>
          <p:nvPr/>
        </p:nvSpPr>
        <p:spPr bwMode="auto">
          <a:xfrm>
            <a:off x="1955799" y="1064548"/>
            <a:ext cx="10116227"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buFontTx/>
              <a:buNone/>
            </a:pPr>
            <a:r>
              <a:rPr lang="en-US" altLang="zh-CN" sz="2800" b="1" i="0" dirty="0">
                <a:solidFill>
                  <a:srgbClr val="7030A0"/>
                </a:solidFill>
                <a:latin typeface="+mn-lt"/>
                <a:ea typeface="宋体" panose="02010600030101010101" pitchFamily="2" charset="-122"/>
                <a:cs typeface="Times New Roman" panose="02020603050405020304" pitchFamily="18" charset="0"/>
              </a:rPr>
              <a:t>Theorem</a:t>
            </a:r>
            <a:r>
              <a:rPr lang="en-US" altLang="zh-CN" sz="2800" i="0" dirty="0">
                <a:solidFill>
                  <a:srgbClr val="7030A0"/>
                </a:solidFill>
                <a:latin typeface="+mn-lt"/>
                <a:ea typeface="宋体" panose="02010600030101010101" pitchFamily="2" charset="-122"/>
                <a:cs typeface="Times New Roman" panose="02020603050405020304" pitchFamily="18" charset="0"/>
              </a:rPr>
              <a:t>:</a:t>
            </a:r>
            <a:r>
              <a:rPr lang="en-US" altLang="zh-CN" sz="2800" i="0" dirty="0">
                <a:solidFill>
                  <a:srgbClr val="FF0000"/>
                </a:solidFill>
                <a:latin typeface="+mn-lt"/>
                <a:ea typeface="宋体" panose="02010600030101010101" pitchFamily="2" charset="-122"/>
                <a:cs typeface="Times New Roman" panose="02020603050405020304" pitchFamily="18" charset="0"/>
              </a:rPr>
              <a:t> </a:t>
            </a:r>
            <a:r>
              <a:rPr lang="en-US" altLang="zh-CN" sz="2800" i="0" dirty="0">
                <a:latin typeface="+mn-lt"/>
                <a:ea typeface="宋体" panose="02010600030101010101" pitchFamily="2" charset="-122"/>
                <a:cs typeface="Times New Roman" panose="02020603050405020304" pitchFamily="18" charset="0"/>
              </a:rPr>
              <a:t>If the finite set </a:t>
            </a:r>
            <a:r>
              <a:rPr lang="en-US" altLang="zh-CN" sz="2800" dirty="0">
                <a:latin typeface="+mn-lt"/>
                <a:ea typeface="宋体" panose="02010600030101010101" pitchFamily="2" charset="-122"/>
                <a:cs typeface="Times New Roman" panose="02020603050405020304" pitchFamily="18" charset="0"/>
              </a:rPr>
              <a:t>A</a:t>
            </a:r>
            <a:r>
              <a:rPr lang="en-US" altLang="zh-CN" sz="2800" i="0" dirty="0">
                <a:latin typeface="+mn-lt"/>
                <a:ea typeface="宋体" panose="02010600030101010101" pitchFamily="2" charset="-122"/>
                <a:cs typeface="Times New Roman" panose="02020603050405020304" pitchFamily="18" charset="0"/>
              </a:rPr>
              <a:t> has </a:t>
            </a:r>
            <a:r>
              <a:rPr lang="en-US" altLang="zh-CN" sz="2800" i="1" dirty="0">
                <a:solidFill>
                  <a:srgbClr val="FF0000"/>
                </a:solidFill>
                <a:latin typeface="+mn-lt"/>
                <a:ea typeface="宋体" panose="02010600030101010101" pitchFamily="2" charset="-122"/>
                <a:cs typeface="Times New Roman" panose="02020603050405020304" pitchFamily="18" charset="0"/>
              </a:rPr>
              <a:t>n</a:t>
            </a:r>
            <a:r>
              <a:rPr lang="en-US" altLang="zh-CN" sz="2800" i="0" dirty="0">
                <a:latin typeface="+mn-lt"/>
                <a:ea typeface="宋体" panose="02010600030101010101" pitchFamily="2" charset="-122"/>
                <a:cs typeface="Times New Roman" panose="02020603050405020304" pitchFamily="18" charset="0"/>
              </a:rPr>
              <a:t> elements, then its </a:t>
            </a:r>
            <a:r>
              <a:rPr lang="en-US" altLang="zh-CN" sz="2800" i="0" dirty="0">
                <a:solidFill>
                  <a:srgbClr val="0070C0"/>
                </a:solidFill>
                <a:latin typeface="+mn-lt"/>
                <a:ea typeface="宋体" panose="02010600030101010101" pitchFamily="2" charset="-122"/>
                <a:cs typeface="Times New Roman" panose="02020603050405020304" pitchFamily="18" charset="0"/>
              </a:rPr>
              <a:t>power set </a:t>
            </a:r>
            <a:r>
              <a:rPr lang="en-US" altLang="zh-CN" sz="2800" i="0" dirty="0">
                <a:latin typeface="+mn-lt"/>
                <a:ea typeface="宋体" panose="02010600030101010101" pitchFamily="2" charset="-122"/>
                <a:cs typeface="Times New Roman" panose="02020603050405020304" pitchFamily="18" charset="0"/>
              </a:rPr>
              <a:t>has </a:t>
            </a:r>
            <a:r>
              <a:rPr lang="en-US" altLang="zh-CN" sz="2800" i="0" dirty="0">
                <a:solidFill>
                  <a:srgbClr val="FF0000"/>
                </a:solidFill>
                <a:latin typeface="+mn-lt"/>
                <a:ea typeface="宋体" panose="02010600030101010101" pitchFamily="2" charset="-122"/>
                <a:cs typeface="Times New Roman" panose="02020603050405020304" pitchFamily="18" charset="0"/>
              </a:rPr>
              <a:t>2</a:t>
            </a:r>
            <a:r>
              <a:rPr lang="en-US" altLang="zh-CN" sz="2800" i="1" baseline="30000" dirty="0">
                <a:solidFill>
                  <a:srgbClr val="FF0000"/>
                </a:solidFill>
                <a:latin typeface="+mn-lt"/>
                <a:ea typeface="宋体" panose="02010600030101010101" pitchFamily="2" charset="-122"/>
                <a:cs typeface="Times New Roman" panose="02020603050405020304" pitchFamily="18" charset="0"/>
              </a:rPr>
              <a:t>n</a:t>
            </a:r>
            <a:r>
              <a:rPr lang="en-US" altLang="zh-CN" sz="2800" i="0" dirty="0">
                <a:latin typeface="+mn-lt"/>
                <a:ea typeface="宋体" panose="02010600030101010101" pitchFamily="2" charset="-122"/>
                <a:cs typeface="Times New Roman" panose="02020603050405020304" pitchFamily="18" charset="0"/>
              </a:rPr>
              <a:t> elements.</a:t>
            </a:r>
            <a:endParaRPr lang="zh-CN" altLang="en-US" sz="2800" i="0" dirty="0">
              <a:latin typeface="+mn-lt"/>
              <a:ea typeface="宋体" panose="02010600030101010101" pitchFamily="2" charset="-122"/>
              <a:cs typeface="Times New Roman" panose="02020603050405020304" pitchFamily="18" charset="0"/>
            </a:endParaRPr>
          </a:p>
          <a:p>
            <a:pPr>
              <a:buFontTx/>
              <a:buNone/>
            </a:pPr>
            <a:r>
              <a:rPr lang="en-US" altLang="zh-CN" sz="2400" b="1" i="0" dirty="0">
                <a:solidFill>
                  <a:srgbClr val="7030A0"/>
                </a:solidFill>
                <a:latin typeface="+mn-lt"/>
                <a:ea typeface="宋体" panose="02010600030101010101" pitchFamily="2" charset="-122"/>
                <a:cs typeface="Times New Roman" panose="02020603050405020304" pitchFamily="18" charset="0"/>
              </a:rPr>
              <a:t>Proof</a:t>
            </a:r>
            <a:r>
              <a:rPr lang="en-US" altLang="zh-CN" sz="2400" i="0" dirty="0">
                <a:solidFill>
                  <a:srgbClr val="7030A0"/>
                </a:solidFill>
                <a:latin typeface="+mn-lt"/>
                <a:ea typeface="宋体" panose="02010600030101010101" pitchFamily="2" charset="-122"/>
                <a:cs typeface="Times New Roman" panose="02020603050405020304" pitchFamily="18" charset="0"/>
              </a:rPr>
              <a:t>: </a:t>
            </a:r>
            <a:r>
              <a:rPr lang="en-US" altLang="zh-CN" sz="2400" i="0" dirty="0">
                <a:latin typeface="+mn-lt"/>
                <a:ea typeface="宋体" panose="02010600030101010101" pitchFamily="2" charset="-122"/>
                <a:cs typeface="Times New Roman" panose="02020603050405020304" pitchFamily="18" charset="0"/>
              </a:rPr>
              <a:t>The number of subsets combined by all </a:t>
            </a:r>
            <a:r>
              <a:rPr lang="en-US" altLang="zh-CN" sz="2400" dirty="0">
                <a:latin typeface="+mn-lt"/>
                <a:ea typeface="宋体" panose="02010600030101010101" pitchFamily="2" charset="-122"/>
                <a:cs typeface="Times New Roman" panose="02020603050405020304" pitchFamily="18" charset="0"/>
              </a:rPr>
              <a:t>k</a:t>
            </a:r>
            <a:r>
              <a:rPr lang="en-US" altLang="zh-CN" sz="2400" i="0" dirty="0">
                <a:latin typeface="+mn-lt"/>
                <a:ea typeface="宋体" panose="02010600030101010101" pitchFamily="2" charset="-122"/>
                <a:cs typeface="Times New Roman" panose="02020603050405020304" pitchFamily="18" charset="0"/>
              </a:rPr>
              <a:t> elements in A is combination number of taking </a:t>
            </a:r>
            <a:r>
              <a:rPr lang="en-US" altLang="zh-CN" sz="2400" dirty="0">
                <a:latin typeface="+mn-lt"/>
                <a:ea typeface="宋体" panose="02010600030101010101" pitchFamily="2" charset="-122"/>
                <a:cs typeface="Times New Roman" panose="02020603050405020304" pitchFamily="18" charset="0"/>
              </a:rPr>
              <a:t>k</a:t>
            </a:r>
            <a:r>
              <a:rPr lang="en-US" altLang="zh-CN" sz="2400" i="0" dirty="0">
                <a:latin typeface="+mn-lt"/>
                <a:ea typeface="宋体" panose="02010600030101010101" pitchFamily="2" charset="-122"/>
                <a:cs typeface="Times New Roman" panose="02020603050405020304" pitchFamily="18" charset="0"/>
              </a:rPr>
              <a:t> elements from n elements.</a:t>
            </a:r>
            <a:endParaRPr lang="zh-CN" altLang="en-US" sz="2600" i="0" dirty="0">
              <a:latin typeface="+mn-lt"/>
              <a:ea typeface="宋体" panose="02010600030101010101" pitchFamily="2" charset="-122"/>
              <a:cs typeface="Times New Roman" panose="02020603050405020304" pitchFamily="18" charset="0"/>
            </a:endParaRPr>
          </a:p>
          <a:p>
            <a:pPr>
              <a:buFontTx/>
              <a:buNone/>
            </a:pPr>
            <a:endParaRPr lang="zh-CN" altLang="en-US" sz="800" i="0" dirty="0">
              <a:latin typeface="+mn-lt"/>
              <a:ea typeface="宋体" panose="02010600030101010101" pitchFamily="2" charset="-122"/>
              <a:cs typeface="Times New Roman" panose="02020603050405020304" pitchFamily="18" charset="0"/>
            </a:endParaRPr>
          </a:p>
          <a:p>
            <a:pPr>
              <a:buFontTx/>
              <a:buNone/>
            </a:pPr>
            <a:endParaRPr lang="zh-CN" altLang="en-US" sz="1400" i="0" dirty="0">
              <a:latin typeface="+mn-lt"/>
              <a:ea typeface="宋体" panose="02010600030101010101" pitchFamily="2" charset="-122"/>
              <a:cs typeface="Times New Roman" panose="02020603050405020304" pitchFamily="18" charset="0"/>
            </a:endParaRPr>
          </a:p>
          <a:p>
            <a:pPr>
              <a:buFontTx/>
              <a:buNone/>
            </a:pPr>
            <a:endParaRPr lang="en-US" altLang="zh-CN" sz="2400" i="0" dirty="0">
              <a:latin typeface="+mn-lt"/>
              <a:ea typeface="宋体" panose="02010600030101010101" pitchFamily="2" charset="-122"/>
              <a:cs typeface="Times New Roman" panose="02020603050405020304" pitchFamily="18" charset="0"/>
            </a:endParaRPr>
          </a:p>
          <a:p>
            <a:pPr>
              <a:buFontTx/>
              <a:buNone/>
            </a:pPr>
            <a:r>
              <a:rPr lang="en-US" altLang="zh-CN" sz="2400" i="0" dirty="0">
                <a:latin typeface="+mn-lt"/>
                <a:ea typeface="宋体" panose="02010600030101010101" pitchFamily="2" charset="-122"/>
                <a:cs typeface="Times New Roman" panose="02020603050405020304" pitchFamily="18" charset="0"/>
              </a:rPr>
              <a:t>	Besides,</a:t>
            </a:r>
            <a:r>
              <a:rPr lang="zh-CN" altLang="en-US" sz="2400" i="0" dirty="0">
                <a:latin typeface="+mn-lt"/>
                <a:ea typeface="宋体" panose="02010600030101010101" pitchFamily="2" charset="-122"/>
                <a:cs typeface="Times New Roman" panose="02020603050405020304" pitchFamily="18" charset="0"/>
              </a:rPr>
              <a:t> </a:t>
            </a:r>
            <a:r>
              <a:rPr lang="en-US" altLang="zh-CN" sz="2400" i="0" dirty="0">
                <a:latin typeface="+mn-lt"/>
                <a:ea typeface="宋体" panose="02010600030101010101" pitchFamily="2" charset="-122"/>
                <a:cs typeface="Times New Roman" panose="02020603050405020304" pitchFamily="18" charset="0"/>
              </a:rPr>
              <a:t>as</a:t>
            </a:r>
            <a:r>
              <a:rPr lang="zh-CN" altLang="en-US" sz="2400" i="0" dirty="0">
                <a:latin typeface="+mn-lt"/>
                <a:ea typeface="宋体" panose="02010600030101010101" pitchFamily="2" charset="-122"/>
                <a:cs typeface="Times New Roman" panose="02020603050405020304" pitchFamily="18" charset="0"/>
              </a:rPr>
              <a:t> </a:t>
            </a:r>
            <a:r>
              <a:rPr lang="zh-CN" altLang="en-US" sz="2400" i="0" dirty="0">
                <a:latin typeface="+mn-lt"/>
                <a:ea typeface="宋体" panose="02010600030101010101" pitchFamily="2" charset="-122"/>
                <a:cs typeface="Times New Roman" panose="02020603050405020304" pitchFamily="18" charset="0"/>
                <a:sym typeface="Symbol" panose="05050102010706020507" pitchFamily="18" charset="2"/>
              </a:rPr>
              <a:t></a:t>
            </a:r>
            <a:r>
              <a:rPr lang="en-US" altLang="zh-CN" sz="2400" dirty="0">
                <a:latin typeface="+mn-lt"/>
                <a:ea typeface="宋体" panose="02010600030101010101" pitchFamily="2" charset="-122"/>
                <a:cs typeface="Times New Roman" panose="02020603050405020304" pitchFamily="18" charset="0"/>
                <a:sym typeface="Symbol" panose="05050102010706020507" pitchFamily="18" charset="2"/>
              </a:rPr>
              <a:t>A</a:t>
            </a:r>
            <a:r>
              <a:rPr lang="en-US" altLang="zh-CN" sz="2400" i="0" dirty="0">
                <a:latin typeface="+mn-lt"/>
                <a:ea typeface="宋体" panose="02010600030101010101" pitchFamily="2" charset="-122"/>
                <a:cs typeface="Times New Roman" panose="02020603050405020304" pitchFamily="18" charset="0"/>
              </a:rPr>
              <a:t>,  then the total number </a:t>
            </a:r>
            <a:r>
              <a:rPr lang="en-US" altLang="zh-CN" sz="2400" dirty="0">
                <a:latin typeface="+mn-lt"/>
                <a:ea typeface="宋体" panose="02010600030101010101" pitchFamily="2" charset="-122"/>
                <a:cs typeface="Times New Roman" panose="02020603050405020304" pitchFamily="18" charset="0"/>
              </a:rPr>
              <a:t>N</a:t>
            </a:r>
            <a:r>
              <a:rPr lang="en-US" altLang="zh-CN" sz="2400" i="0" dirty="0">
                <a:latin typeface="+mn-lt"/>
                <a:ea typeface="宋体" panose="02010600030101010101" pitchFamily="2" charset="-122"/>
                <a:cs typeface="Times New Roman" panose="02020603050405020304" pitchFamily="18" charset="0"/>
              </a:rPr>
              <a:t> of </a:t>
            </a:r>
            <a:r>
              <a:rPr lang="en-US" altLang="zh-CN" sz="2400" dirty="0">
                <a:latin typeface="+mn-lt"/>
                <a:ea typeface="宋体" panose="02010600030101010101" pitchFamily="2" charset="-122"/>
                <a:cs typeface="Times New Roman" panose="02020603050405020304" pitchFamily="18" charset="0"/>
              </a:rPr>
              <a:t>P</a:t>
            </a:r>
            <a:r>
              <a:rPr lang="en-US" altLang="zh-CN" sz="2400" i="0" dirty="0">
                <a:latin typeface="+mn-lt"/>
                <a:ea typeface="宋体" panose="02010600030101010101" pitchFamily="2" charset="-122"/>
                <a:cs typeface="Times New Roman" panose="02020603050405020304" pitchFamily="18" charset="0"/>
              </a:rPr>
              <a:t>(</a:t>
            </a:r>
            <a:r>
              <a:rPr lang="en-US" altLang="zh-CN" sz="2400" dirty="0">
                <a:latin typeface="+mn-lt"/>
                <a:ea typeface="宋体" panose="02010600030101010101" pitchFamily="2" charset="-122"/>
                <a:cs typeface="Times New Roman" panose="02020603050405020304" pitchFamily="18" charset="0"/>
              </a:rPr>
              <a:t>A</a:t>
            </a:r>
            <a:r>
              <a:rPr lang="en-US" altLang="zh-CN" sz="2400" i="0" dirty="0">
                <a:latin typeface="+mn-lt"/>
                <a:ea typeface="宋体" panose="02010600030101010101" pitchFamily="2" charset="-122"/>
                <a:cs typeface="Times New Roman" panose="02020603050405020304" pitchFamily="18" charset="0"/>
              </a:rPr>
              <a:t>) is:</a:t>
            </a:r>
            <a:endParaRPr lang="zh-CN" altLang="en-US" sz="2400" i="0" dirty="0">
              <a:latin typeface="+mn-lt"/>
              <a:ea typeface="宋体" panose="02010600030101010101" pitchFamily="2" charset="-122"/>
              <a:cs typeface="Times New Roman" panose="02020603050405020304" pitchFamily="18" charset="0"/>
            </a:endParaRPr>
          </a:p>
          <a:p>
            <a:pPr>
              <a:buFontTx/>
              <a:buNone/>
            </a:pPr>
            <a:endParaRPr lang="zh-CN" altLang="en-US" sz="4400" i="0" dirty="0">
              <a:latin typeface="+mn-lt"/>
              <a:ea typeface="宋体" panose="02010600030101010101" pitchFamily="2" charset="-122"/>
              <a:cs typeface="Times New Roman" panose="02020603050405020304" pitchFamily="18" charset="0"/>
            </a:endParaRPr>
          </a:p>
          <a:p>
            <a:pPr>
              <a:buFontTx/>
              <a:buNone/>
            </a:pPr>
            <a:r>
              <a:rPr lang="en-US" altLang="zh-CN" sz="2400" i="0" dirty="0">
                <a:latin typeface="+mn-lt"/>
                <a:ea typeface="宋体" panose="02010600030101010101" pitchFamily="2" charset="-122"/>
                <a:cs typeface="Times New Roman" panose="02020603050405020304" pitchFamily="18" charset="0"/>
              </a:rPr>
              <a:t>	as</a:t>
            </a:r>
            <a:r>
              <a:rPr lang="zh-CN" altLang="en-US" sz="2400" i="0" dirty="0">
                <a:latin typeface="+mn-lt"/>
                <a:ea typeface="宋体" panose="02010600030101010101" pitchFamily="2" charset="-122"/>
                <a:cs typeface="Times New Roman" panose="02020603050405020304" pitchFamily="18" charset="0"/>
              </a:rPr>
              <a:t>  </a:t>
            </a:r>
          </a:p>
          <a:p>
            <a:pPr>
              <a:buFontTx/>
              <a:buNone/>
            </a:pPr>
            <a:endParaRPr lang="zh-CN" altLang="en-US" sz="1600" i="0" dirty="0">
              <a:latin typeface="+mn-lt"/>
              <a:ea typeface="宋体" panose="02010600030101010101" pitchFamily="2" charset="-122"/>
              <a:cs typeface="Times New Roman" panose="02020603050405020304" pitchFamily="18" charset="0"/>
            </a:endParaRPr>
          </a:p>
          <a:p>
            <a:pPr>
              <a:buFontTx/>
              <a:buNone/>
            </a:pPr>
            <a:r>
              <a:rPr lang="zh-CN" altLang="en-US" sz="2400" i="0" dirty="0">
                <a:latin typeface="+mn-lt"/>
                <a:ea typeface="宋体" panose="02010600030101010101" pitchFamily="2" charset="-122"/>
                <a:cs typeface="Times New Roman" panose="02020603050405020304" pitchFamily="18" charset="0"/>
              </a:rPr>
              <a:t>    </a:t>
            </a:r>
            <a:r>
              <a:rPr lang="en-US" altLang="zh-CN" sz="2400" i="0" dirty="0">
                <a:latin typeface="+mn-lt"/>
                <a:ea typeface="宋体" panose="02010600030101010101" pitchFamily="2" charset="-122"/>
                <a:cs typeface="Times New Roman" panose="02020603050405020304" pitchFamily="18" charset="0"/>
              </a:rPr>
              <a:t>make x=y=1</a:t>
            </a:r>
            <a:r>
              <a:rPr lang="zh-CN" altLang="en-US" sz="2400" i="0" dirty="0">
                <a:latin typeface="+mn-lt"/>
                <a:ea typeface="宋体" panose="02010600030101010101" pitchFamily="2" charset="-122"/>
                <a:cs typeface="Times New Roman" panose="02020603050405020304" pitchFamily="18" charset="0"/>
              </a:rPr>
              <a:t>，</a:t>
            </a:r>
            <a:r>
              <a:rPr lang="en-US" altLang="zh-CN" sz="2400" i="0" dirty="0">
                <a:latin typeface="+mn-lt"/>
                <a:ea typeface="宋体" panose="02010600030101010101" pitchFamily="2" charset="-122"/>
                <a:cs typeface="Times New Roman" panose="02020603050405020304" pitchFamily="18" charset="0"/>
              </a:rPr>
              <a:t>we have </a:t>
            </a:r>
          </a:p>
          <a:p>
            <a:pPr>
              <a:buFontTx/>
              <a:buNone/>
            </a:pPr>
            <a:endParaRPr lang="en-US" altLang="zh-CN" sz="1400" i="0" dirty="0">
              <a:latin typeface="+mn-lt"/>
              <a:ea typeface="宋体" panose="02010600030101010101" pitchFamily="2" charset="-122"/>
              <a:cs typeface="Times New Roman" panose="02020603050405020304" pitchFamily="18" charset="0"/>
            </a:endParaRPr>
          </a:p>
          <a:p>
            <a:pPr>
              <a:buFontTx/>
              <a:buNone/>
            </a:pPr>
            <a:r>
              <a:rPr lang="en-US" altLang="zh-CN" sz="2400" i="0" dirty="0">
                <a:latin typeface="+mn-lt"/>
                <a:ea typeface="宋体" panose="02010600030101010101" pitchFamily="2" charset="-122"/>
                <a:cs typeface="Times New Roman" panose="02020603050405020304" pitchFamily="18" charset="0"/>
              </a:rPr>
              <a:t>    therefore power set of </a:t>
            </a:r>
            <a:r>
              <a:rPr lang="en-US" altLang="zh-CN" sz="2400" dirty="0">
                <a:latin typeface="+mn-lt"/>
                <a:ea typeface="宋体" panose="02010600030101010101" pitchFamily="2" charset="-122"/>
                <a:cs typeface="Times New Roman" panose="02020603050405020304" pitchFamily="18" charset="0"/>
              </a:rPr>
              <a:t>A</a:t>
            </a:r>
            <a:r>
              <a:rPr lang="en-US" altLang="zh-CN" sz="2400" i="0" dirty="0">
                <a:latin typeface="+mn-lt"/>
                <a:ea typeface="宋体" panose="02010600030101010101" pitchFamily="2" charset="-122"/>
                <a:cs typeface="Times New Roman" panose="02020603050405020304" pitchFamily="18" charset="0"/>
              </a:rPr>
              <a:t> has 2</a:t>
            </a:r>
            <a:r>
              <a:rPr lang="en-US" altLang="zh-CN" sz="2400" baseline="30000" dirty="0">
                <a:latin typeface="+mn-lt"/>
                <a:ea typeface="宋体" panose="02010600030101010101" pitchFamily="2" charset="-122"/>
                <a:cs typeface="Times New Roman" panose="02020603050405020304" pitchFamily="18" charset="0"/>
              </a:rPr>
              <a:t>n</a:t>
            </a:r>
            <a:r>
              <a:rPr lang="en-US" altLang="zh-CN" sz="2400" i="0" dirty="0">
                <a:latin typeface="+mn-lt"/>
                <a:ea typeface="宋体" panose="02010600030101010101" pitchFamily="2" charset="-122"/>
                <a:cs typeface="Times New Roman" panose="02020603050405020304" pitchFamily="18" charset="0"/>
              </a:rPr>
              <a:t> elements.</a:t>
            </a:r>
            <a:endParaRPr lang="zh-CN" altLang="en-US" sz="2800" i="0" baseline="30000" dirty="0">
              <a:latin typeface="+mn-lt"/>
              <a:ea typeface="宋体" panose="02010600030101010101" pitchFamily="2" charset="-122"/>
              <a:cs typeface="Times New Roman" panose="02020603050405020304" pitchFamily="18" charset="0"/>
            </a:endParaRPr>
          </a:p>
        </p:txBody>
      </p:sp>
      <p:graphicFrame>
        <p:nvGraphicFramePr>
          <p:cNvPr id="35" name="Object 2">
            <a:extLst>
              <a:ext uri="{FF2B5EF4-FFF2-40B4-BE49-F238E27FC236}">
                <a16:creationId xmlns:a16="http://schemas.microsoft.com/office/drawing/2014/main" id="{AF642E86-983F-4B52-B5C6-EACD719DFD38}"/>
              </a:ext>
            </a:extLst>
          </p:cNvPr>
          <p:cNvGraphicFramePr>
            <a:graphicFrameLocks noChangeAspect="1"/>
          </p:cNvGraphicFramePr>
          <p:nvPr>
            <p:extLst>
              <p:ext uri="{D42A27DB-BD31-4B8C-83A1-F6EECF244321}">
                <p14:modId xmlns:p14="http://schemas.microsoft.com/office/powerpoint/2010/main" val="2426044230"/>
              </p:ext>
            </p:extLst>
          </p:nvPr>
        </p:nvGraphicFramePr>
        <p:xfrm>
          <a:off x="4475956" y="3048084"/>
          <a:ext cx="3240087" cy="635000"/>
        </p:xfrm>
        <a:graphic>
          <a:graphicData uri="http://schemas.openxmlformats.org/presentationml/2006/ole">
            <mc:AlternateContent xmlns:mc="http://schemas.openxmlformats.org/markup-compatibility/2006">
              <mc:Choice xmlns:v="urn:schemas-microsoft-com:vml" Requires="v">
                <p:oleObj spid="_x0000_s44134" name="Equation" r:id="rId4" imgW="1993900" imgH="393700" progId="Equation.DSMT4">
                  <p:embed/>
                </p:oleObj>
              </mc:Choice>
              <mc:Fallback>
                <p:oleObj name="Equation" r:id="rId4" imgW="1993900" imgH="393700" progId="Equation.DSMT4">
                  <p:embed/>
                  <p:pic>
                    <p:nvPicPr>
                      <p:cNvPr id="35849" name="Object 2">
                        <a:extLst>
                          <a:ext uri="{FF2B5EF4-FFF2-40B4-BE49-F238E27FC236}">
                            <a16:creationId xmlns:a16="http://schemas.microsoft.com/office/drawing/2014/main" id="{EA761951-2803-4A20-B968-79E28B76D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956" y="3048084"/>
                        <a:ext cx="324008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5">
            <a:extLst>
              <a:ext uri="{FF2B5EF4-FFF2-40B4-BE49-F238E27FC236}">
                <a16:creationId xmlns:a16="http://schemas.microsoft.com/office/drawing/2014/main" id="{AF61FC86-56D2-4B01-8873-D143E06DEA50}"/>
              </a:ext>
            </a:extLst>
          </p:cNvPr>
          <p:cNvGraphicFramePr>
            <a:graphicFrameLocks noChangeAspect="1"/>
          </p:cNvGraphicFramePr>
          <p:nvPr>
            <p:extLst>
              <p:ext uri="{D42A27DB-BD31-4B8C-83A1-F6EECF244321}">
                <p14:modId xmlns:p14="http://schemas.microsoft.com/office/powerpoint/2010/main" val="3071630503"/>
              </p:ext>
            </p:extLst>
          </p:nvPr>
        </p:nvGraphicFramePr>
        <p:xfrm>
          <a:off x="3863180" y="4104191"/>
          <a:ext cx="4465638" cy="742950"/>
        </p:xfrm>
        <a:graphic>
          <a:graphicData uri="http://schemas.openxmlformats.org/presentationml/2006/ole">
            <mc:AlternateContent xmlns:mc="http://schemas.openxmlformats.org/markup-compatibility/2006">
              <mc:Choice xmlns:v="urn:schemas-microsoft-com:vml" Requires="v">
                <p:oleObj spid="_x0000_s44135" name="Equation" r:id="rId6" imgW="2578100" imgH="431800" progId="Equation.DSMT4">
                  <p:embed/>
                </p:oleObj>
              </mc:Choice>
              <mc:Fallback>
                <p:oleObj name="Equation" r:id="rId6" imgW="2578100" imgH="431800" progId="Equation.DSMT4">
                  <p:embed/>
                  <p:pic>
                    <p:nvPicPr>
                      <p:cNvPr id="35853" name="Object 5">
                        <a:extLst>
                          <a:ext uri="{FF2B5EF4-FFF2-40B4-BE49-F238E27FC236}">
                            <a16:creationId xmlns:a16="http://schemas.microsoft.com/office/drawing/2014/main" id="{BC22659E-A7CF-4183-8C3F-7C2A74E564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3180" y="4104191"/>
                        <a:ext cx="44656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6">
            <a:extLst>
              <a:ext uri="{FF2B5EF4-FFF2-40B4-BE49-F238E27FC236}">
                <a16:creationId xmlns:a16="http://schemas.microsoft.com/office/drawing/2014/main" id="{0A21FCD0-8CA2-41E8-86EF-7CBDF167FAD8}"/>
              </a:ext>
            </a:extLst>
          </p:cNvPr>
          <p:cNvGraphicFramePr>
            <a:graphicFrameLocks noChangeAspect="1"/>
          </p:cNvGraphicFramePr>
          <p:nvPr>
            <p:extLst>
              <p:ext uri="{D42A27DB-BD31-4B8C-83A1-F6EECF244321}">
                <p14:modId xmlns:p14="http://schemas.microsoft.com/office/powerpoint/2010/main" val="1564542052"/>
              </p:ext>
            </p:extLst>
          </p:nvPr>
        </p:nvGraphicFramePr>
        <p:xfrm>
          <a:off x="2786317" y="4709732"/>
          <a:ext cx="3097212" cy="849312"/>
        </p:xfrm>
        <a:graphic>
          <a:graphicData uri="http://schemas.openxmlformats.org/presentationml/2006/ole">
            <mc:AlternateContent xmlns:mc="http://schemas.openxmlformats.org/markup-compatibility/2006">
              <mc:Choice xmlns:v="urn:schemas-microsoft-com:vml" Requires="v">
                <p:oleObj spid="_x0000_s44136" name="Equation" r:id="rId8" imgW="1562100" imgH="431800" progId="Equation.DSMT4">
                  <p:embed/>
                </p:oleObj>
              </mc:Choice>
              <mc:Fallback>
                <p:oleObj name="Equation" r:id="rId8" imgW="1562100" imgH="431800" progId="Equation.DSMT4">
                  <p:embed/>
                  <p:pic>
                    <p:nvPicPr>
                      <p:cNvPr id="35855" name="Object 6">
                        <a:extLst>
                          <a:ext uri="{FF2B5EF4-FFF2-40B4-BE49-F238E27FC236}">
                            <a16:creationId xmlns:a16="http://schemas.microsoft.com/office/drawing/2014/main" id="{C4654063-6717-4CB9-8445-52F493CDCE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317" y="4709732"/>
                        <a:ext cx="30972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7">
            <a:extLst>
              <a:ext uri="{FF2B5EF4-FFF2-40B4-BE49-F238E27FC236}">
                <a16:creationId xmlns:a16="http://schemas.microsoft.com/office/drawing/2014/main" id="{0578BAED-A0DF-4E2B-A04E-BC1A8DF5B842}"/>
              </a:ext>
            </a:extLst>
          </p:cNvPr>
          <p:cNvGraphicFramePr>
            <a:graphicFrameLocks noChangeAspect="1"/>
          </p:cNvGraphicFramePr>
          <p:nvPr>
            <p:extLst>
              <p:ext uri="{D42A27DB-BD31-4B8C-83A1-F6EECF244321}">
                <p14:modId xmlns:p14="http://schemas.microsoft.com/office/powerpoint/2010/main" val="521819204"/>
              </p:ext>
            </p:extLst>
          </p:nvPr>
        </p:nvGraphicFramePr>
        <p:xfrm>
          <a:off x="5666310" y="5452682"/>
          <a:ext cx="1439863" cy="889000"/>
        </p:xfrm>
        <a:graphic>
          <a:graphicData uri="http://schemas.openxmlformats.org/presentationml/2006/ole">
            <mc:AlternateContent xmlns:mc="http://schemas.openxmlformats.org/markup-compatibility/2006">
              <mc:Choice xmlns:v="urn:schemas-microsoft-com:vml" Requires="v">
                <p:oleObj spid="_x0000_s44137" name="Equation" r:id="rId10" imgW="698197" imgH="431613" progId="Equation.DSMT4">
                  <p:embed/>
                </p:oleObj>
              </mc:Choice>
              <mc:Fallback>
                <p:oleObj name="Equation" r:id="rId10" imgW="698197" imgH="431613" progId="Equation.DSMT4">
                  <p:embed/>
                  <p:pic>
                    <p:nvPicPr>
                      <p:cNvPr id="35857" name="Object 7">
                        <a:extLst>
                          <a:ext uri="{FF2B5EF4-FFF2-40B4-BE49-F238E27FC236}">
                            <a16:creationId xmlns:a16="http://schemas.microsoft.com/office/drawing/2014/main" id="{0162D879-82F1-468A-90E6-FA19B7D818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6310" y="5452682"/>
                        <a:ext cx="143986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矩形 38">
            <a:extLst>
              <a:ext uri="{FF2B5EF4-FFF2-40B4-BE49-F238E27FC236}">
                <a16:creationId xmlns:a16="http://schemas.microsoft.com/office/drawing/2014/main" id="{6E754BC6-4377-46C9-AADE-89D128D695D5}"/>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幂集</a:t>
            </a:r>
            <a:endParaRPr lang="en-US" altLang="zh-CN" u="sng" dirty="0">
              <a:solidFill>
                <a:schemeClr val="bg1"/>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7290652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Coding presentation of Power set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0DF7389E-A0A9-455D-A81C-D2DD3131434F}"/>
              </a:ext>
            </a:extLst>
          </p:cNvPr>
          <p:cNvSpPr txBox="1">
            <a:spLocks noChangeArrowheads="1"/>
          </p:cNvSpPr>
          <p:nvPr/>
        </p:nvSpPr>
        <p:spPr>
          <a:xfrm>
            <a:off x="2095500" y="1187237"/>
            <a:ext cx="9137798"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dirty="0">
                <a:ea typeface="宋体" panose="02010600030101010101" pitchFamily="2" charset="-122"/>
                <a:cs typeface="Times New Roman" panose="02020603050405020304" pitchFamily="18" charset="0"/>
              </a:rPr>
              <a:t>Take </a:t>
            </a:r>
            <a:r>
              <a:rPr lang="en-US" altLang="zh-CN" sz="2400" i="1" dirty="0">
                <a:ea typeface="宋体" panose="02010600030101010101" pitchFamily="2" charset="-122"/>
                <a:cs typeface="Times New Roman" panose="02020603050405020304" pitchFamily="18" charset="0"/>
              </a:rPr>
              <a:t>S=</a:t>
            </a:r>
            <a:r>
              <a:rPr lang="en-US" altLang="zh-CN" sz="2400" dirty="0">
                <a:ea typeface="宋体" panose="02010600030101010101" pitchFamily="2" charset="-122"/>
                <a:cs typeface="Times New Roman" panose="02020603050405020304" pitchFamily="18" charset="0"/>
              </a:rPr>
              <a:t>{</a:t>
            </a:r>
            <a:r>
              <a:rPr lang="en-US" altLang="zh-CN" sz="2400" i="1" dirty="0" err="1">
                <a:ea typeface="宋体" panose="02010600030101010101" pitchFamily="2" charset="-122"/>
                <a:cs typeface="Times New Roman" panose="02020603050405020304" pitchFamily="18" charset="0"/>
              </a:rPr>
              <a:t>a,b,c</a:t>
            </a:r>
            <a:r>
              <a:rPr lang="en-US" altLang="zh-CN" sz="2400" dirty="0">
                <a:ea typeface="宋体" panose="02010600030101010101" pitchFamily="2" charset="-122"/>
                <a:cs typeface="Times New Roman" panose="02020603050405020304" pitchFamily="18" charset="0"/>
              </a:rPr>
              <a:t>} as an example,</a:t>
            </a:r>
            <a:endParaRPr lang="zh-CN" altLang="en-US" sz="2400" dirty="0">
              <a:ea typeface="宋体" panose="02010600030101010101" pitchFamily="2" charset="-122"/>
              <a:cs typeface="Times New Roman" panose="02020603050405020304" pitchFamily="18" charset="0"/>
            </a:endParaRPr>
          </a:p>
          <a:p>
            <a:pPr>
              <a:buFontTx/>
              <a:buNone/>
            </a:pPr>
            <a:r>
              <a:rPr lang="en-US" altLang="zh-CN" sz="2400" dirty="0">
                <a:ea typeface="宋体" panose="02010600030101010101" pitchFamily="2" charset="-122"/>
                <a:cs typeface="Times New Roman" panose="02020603050405020304" pitchFamily="18" charset="0"/>
              </a:rPr>
              <a:t>We have</a:t>
            </a:r>
            <a:endParaRPr lang="zh-CN" altLang="en-US" sz="2400" dirty="0">
              <a:ea typeface="宋体" panose="02010600030101010101" pitchFamily="2" charset="-122"/>
              <a:cs typeface="Times New Roman" panose="02020603050405020304" pitchFamily="18" charset="0"/>
            </a:endParaRPr>
          </a:p>
          <a:p>
            <a:pPr>
              <a:buFontTx/>
              <a:buNone/>
            </a:pPr>
            <a:endParaRPr lang="zh-CN" altLang="en-US" sz="2400" dirty="0">
              <a:ea typeface="宋体" panose="02010600030101010101" pitchFamily="2" charset="-122"/>
              <a:cs typeface="Times New Roman" panose="02020603050405020304" pitchFamily="18" charset="0"/>
            </a:endParaRPr>
          </a:p>
        </p:txBody>
      </p:sp>
      <p:sp>
        <p:nvSpPr>
          <p:cNvPr id="15" name="文本框 1">
            <a:extLst>
              <a:ext uri="{FF2B5EF4-FFF2-40B4-BE49-F238E27FC236}">
                <a16:creationId xmlns:a16="http://schemas.microsoft.com/office/drawing/2014/main" id="{0D0E2A04-4C8A-4A10-AA41-8C4D11F4595E}"/>
              </a:ext>
            </a:extLst>
          </p:cNvPr>
          <p:cNvSpPr txBox="1">
            <a:spLocks noChangeArrowheads="1"/>
          </p:cNvSpPr>
          <p:nvPr/>
        </p:nvSpPr>
        <p:spPr bwMode="auto">
          <a:xfrm>
            <a:off x="2593975" y="2241360"/>
            <a:ext cx="7291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𝛒</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S</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t>
            </a:r>
            <a:r>
              <a:rPr lang="en-US" altLang="zh-CN" sz="2400" i="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S</a:t>
            </a:r>
            <a:r>
              <a:rPr lang="en-US" altLang="zh-CN" sz="2400" baseline="-25000" dirty="0" err="1">
                <a:latin typeface="Times New Roman" panose="02020603050405020304" pitchFamily="18" charset="0"/>
                <a:ea typeface="宋体" panose="02010600030101010101" pitchFamily="2" charset="-122"/>
              </a:rPr>
              <a:t>i</a:t>
            </a:r>
            <a:r>
              <a:rPr lang="en-US" altLang="zh-CN" sz="2400" dirty="0" err="1">
                <a:latin typeface="Times New Roman" panose="02020603050405020304" pitchFamily="18" charset="0"/>
                <a:ea typeface="宋体" panose="02010600030101010101" pitchFamily="2" charset="-122"/>
              </a:rPr>
              <a:t>|i</a:t>
            </a:r>
            <a:r>
              <a:rPr lang="en-US" altLang="zh-CN" sz="2400" i="0" dirty="0" err="1">
                <a:latin typeface="Times New Roman" panose="02020603050405020304" pitchFamily="18" charset="0"/>
                <a:ea typeface="宋体" panose="02010600030101010101" pitchFamily="2" charset="-122"/>
                <a:sym typeface="Symbol" panose="05050102010706020507" pitchFamily="18" charset="2"/>
              </a:rPr>
              <a:t></a:t>
            </a:r>
            <a:r>
              <a:rPr lang="en-US" altLang="zh-CN" sz="2400" dirty="0" err="1">
                <a:latin typeface="Times New Roman" panose="02020603050405020304" pitchFamily="18" charset="0"/>
                <a:ea typeface="宋体" panose="02010600030101010101" pitchFamily="2" charset="-122"/>
                <a:sym typeface="Symbol" panose="05050102010706020507" pitchFamily="18" charset="2"/>
              </a:rPr>
              <a:t>J</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J=</a:t>
            </a:r>
            <a:r>
              <a:rPr lang="en-US" altLang="zh-CN" sz="2400" i="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i</a:t>
            </a:r>
            <a:r>
              <a:rPr lang="en-US" altLang="zh-CN" sz="2400" dirty="0">
                <a:latin typeface="Times New Roman" panose="02020603050405020304" pitchFamily="18" charset="0"/>
                <a:ea typeface="宋体" panose="02010600030101010101" pitchFamily="2" charset="-122"/>
              </a:rPr>
              <a:t> | </a:t>
            </a:r>
            <a:r>
              <a:rPr lang="en-US" altLang="zh-CN" sz="2400" dirty="0" err="1">
                <a:latin typeface="Times New Roman" panose="02020603050405020304" pitchFamily="18" charset="0"/>
                <a:ea typeface="宋体" panose="02010600030101010101" pitchFamily="2" charset="-122"/>
              </a:rPr>
              <a:t>i</a:t>
            </a:r>
            <a:r>
              <a:rPr lang="en-US" altLang="zh-CN" sz="2400" dirty="0">
                <a:latin typeface="Times New Roman" panose="02020603050405020304" pitchFamily="18" charset="0"/>
                <a:ea typeface="宋体" panose="02010600030101010101" pitchFamily="2" charset="-122"/>
              </a:rPr>
              <a:t> is binary number and </a:t>
            </a:r>
            <a:r>
              <a:rPr lang="en-US" altLang="zh-CN" sz="2400" i="0" dirty="0">
                <a:latin typeface="Times New Roman" panose="02020603050405020304" pitchFamily="18" charset="0"/>
                <a:ea typeface="宋体" panose="02010600030101010101" pitchFamily="2" charset="-122"/>
              </a:rPr>
              <a:t>000</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sym typeface="Symbol" panose="05050102010706020507" pitchFamily="18" charset="2"/>
              </a:rPr>
              <a:t>i</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111</a:t>
            </a:r>
            <a:r>
              <a:rPr lang="en-US" altLang="zh-CN" sz="2400" i="0" dirty="0">
                <a:latin typeface="Times New Roman" panose="02020603050405020304" pitchFamily="18" charset="0"/>
                <a:ea typeface="宋体" panose="02010600030101010101" pitchFamily="2" charset="-122"/>
              </a:rPr>
              <a:t>}</a:t>
            </a:r>
            <a:endParaRPr lang="zh-CN" altLang="en-US" sz="2400" i="0" dirty="0">
              <a:latin typeface="Times New Roman" panose="02020603050405020304" pitchFamily="18" charset="0"/>
              <a:ea typeface="宋体" panose="02010600030101010101" pitchFamily="2" charset="-122"/>
            </a:endParaRPr>
          </a:p>
        </p:txBody>
      </p:sp>
      <p:graphicFrame>
        <p:nvGraphicFramePr>
          <p:cNvPr id="16" name="Object 6">
            <a:extLst>
              <a:ext uri="{FF2B5EF4-FFF2-40B4-BE49-F238E27FC236}">
                <a16:creationId xmlns:a16="http://schemas.microsoft.com/office/drawing/2014/main" id="{A4DD8992-4B52-45ED-BE1F-7C650F896EE4}"/>
              </a:ext>
            </a:extLst>
          </p:cNvPr>
          <p:cNvGraphicFramePr>
            <a:graphicFrameLocks noChangeAspect="1"/>
          </p:cNvGraphicFramePr>
          <p:nvPr>
            <p:extLst>
              <p:ext uri="{D42A27DB-BD31-4B8C-83A1-F6EECF244321}">
                <p14:modId xmlns:p14="http://schemas.microsoft.com/office/powerpoint/2010/main" val="1925727817"/>
              </p:ext>
            </p:extLst>
          </p:nvPr>
        </p:nvGraphicFramePr>
        <p:xfrm>
          <a:off x="3237103" y="2892212"/>
          <a:ext cx="2074863" cy="2305050"/>
        </p:xfrm>
        <a:graphic>
          <a:graphicData uri="http://schemas.openxmlformats.org/presentationml/2006/ole">
            <mc:AlternateContent xmlns:mc="http://schemas.openxmlformats.org/markup-compatibility/2006">
              <mc:Choice xmlns:v="urn:schemas-microsoft-com:vml" Requires="v">
                <p:oleObj spid="_x0000_s45082" name="Equation" r:id="rId4" imgW="1028700" imgH="1143000" progId="Equation.DSMT4">
                  <p:embed/>
                </p:oleObj>
              </mc:Choice>
              <mc:Fallback>
                <p:oleObj name="Equation" r:id="rId4" imgW="1028700" imgH="1143000" progId="Equation.DSMT4">
                  <p:embed/>
                  <p:pic>
                    <p:nvPicPr>
                      <p:cNvPr id="36869" name="Object 6">
                        <a:extLst>
                          <a:ext uri="{FF2B5EF4-FFF2-40B4-BE49-F238E27FC236}">
                            <a16:creationId xmlns:a16="http://schemas.microsoft.com/office/drawing/2014/main" id="{1A2F0BDB-99FB-4B7D-868D-82FD0020A6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103" y="2892212"/>
                        <a:ext cx="2074863" cy="230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文本框 16">
            <a:extLst>
              <a:ext uri="{FF2B5EF4-FFF2-40B4-BE49-F238E27FC236}">
                <a16:creationId xmlns:a16="http://schemas.microsoft.com/office/drawing/2014/main" id="{62BE453C-1B02-4A98-B1F1-5E721EB70FCF}"/>
              </a:ext>
            </a:extLst>
          </p:cNvPr>
          <p:cNvSpPr txBox="1">
            <a:spLocks noChangeArrowheads="1"/>
          </p:cNvSpPr>
          <p:nvPr/>
        </p:nvSpPr>
        <p:spPr bwMode="auto">
          <a:xfrm>
            <a:off x="2411848" y="5386152"/>
            <a:ext cx="8208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0"/>
              </a:spcBef>
              <a:buFontTx/>
              <a:buNone/>
            </a:pPr>
            <a:r>
              <a:rPr lang="zh-CN" altLang="en-US" sz="2400" dirty="0">
                <a:latin typeface="Times New Roman" panose="02020603050405020304" pitchFamily="18" charset="0"/>
                <a:ea typeface="宋体" panose="02010600030101010101" pitchFamily="2" charset="-122"/>
              </a:rPr>
              <a:t>𝛒</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S</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t>
            </a:r>
            <a:r>
              <a:rPr lang="en-US" altLang="zh-CN" sz="2400" i="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S</a:t>
            </a:r>
            <a:r>
              <a:rPr lang="en-US" altLang="zh-CN" sz="2400" baseline="-25000" dirty="0" err="1">
                <a:latin typeface="Times New Roman" panose="02020603050405020304" pitchFamily="18" charset="0"/>
                <a:ea typeface="宋体" panose="02010600030101010101" pitchFamily="2" charset="-122"/>
              </a:rPr>
              <a:t>i</a:t>
            </a:r>
            <a:r>
              <a:rPr lang="en-US" altLang="zh-CN" sz="2400" dirty="0" err="1">
                <a:latin typeface="Times New Roman" panose="02020603050405020304" pitchFamily="18" charset="0"/>
                <a:ea typeface="宋体" panose="02010600030101010101" pitchFamily="2" charset="-122"/>
              </a:rPr>
              <a:t>|i</a:t>
            </a:r>
            <a:r>
              <a:rPr lang="en-US" altLang="zh-CN" sz="2400" i="0" dirty="0" err="1">
                <a:latin typeface="Times New Roman" panose="02020603050405020304" pitchFamily="18" charset="0"/>
                <a:ea typeface="宋体" panose="02010600030101010101" pitchFamily="2" charset="-122"/>
                <a:sym typeface="Symbol" panose="05050102010706020507" pitchFamily="18" charset="2"/>
              </a:rPr>
              <a:t></a:t>
            </a:r>
            <a:r>
              <a:rPr lang="en-US" altLang="zh-CN" sz="2400" dirty="0" err="1">
                <a:latin typeface="Times New Roman" panose="02020603050405020304" pitchFamily="18" charset="0"/>
                <a:ea typeface="宋体" panose="02010600030101010101" pitchFamily="2" charset="-122"/>
                <a:sym typeface="Symbol" panose="05050102010706020507" pitchFamily="18" charset="2"/>
              </a:rPr>
              <a:t>J</a:t>
            </a:r>
            <a:r>
              <a:rPr lang="en-US" altLang="zh-CN" sz="2400" i="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J=</a:t>
            </a:r>
            <a:r>
              <a:rPr lang="en-US" altLang="zh-CN" sz="2400" i="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i</a:t>
            </a:r>
            <a:r>
              <a:rPr lang="en-US" altLang="zh-CN" sz="2400" dirty="0">
                <a:latin typeface="Times New Roman" panose="02020603050405020304" pitchFamily="18" charset="0"/>
                <a:ea typeface="宋体" panose="02010600030101010101" pitchFamily="2" charset="-122"/>
              </a:rPr>
              <a:t> | </a:t>
            </a:r>
            <a:r>
              <a:rPr lang="en-US" altLang="zh-CN" sz="2400" dirty="0" err="1">
                <a:latin typeface="Times New Roman" panose="02020603050405020304" pitchFamily="18" charset="0"/>
                <a:ea typeface="宋体" panose="02010600030101010101" pitchFamily="2" charset="-122"/>
              </a:rPr>
              <a:t>i</a:t>
            </a:r>
            <a:r>
              <a:rPr lang="en-US" altLang="zh-CN" sz="2400" dirty="0">
                <a:latin typeface="Times New Roman" panose="02020603050405020304" pitchFamily="18" charset="0"/>
                <a:ea typeface="宋体" panose="02010600030101010101" pitchFamily="2" charset="-122"/>
              </a:rPr>
              <a:t> is binary number and </a:t>
            </a:r>
            <a:r>
              <a:rPr lang="en-US" altLang="zh-CN" sz="2400" i="0" dirty="0">
                <a:latin typeface="Times New Roman" panose="02020603050405020304" pitchFamily="18" charset="0"/>
                <a:ea typeface="宋体" panose="02010600030101010101" pitchFamily="2" charset="-122"/>
              </a:rPr>
              <a:t>000…0</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sym typeface="Symbol" panose="05050102010706020507" pitchFamily="18" charset="2"/>
              </a:rPr>
              <a:t>i</a:t>
            </a:r>
            <a:r>
              <a:rPr lang="en-US" altLang="zh-CN" sz="2400" i="0" dirty="0">
                <a:latin typeface="Times New Roman" panose="02020603050405020304" pitchFamily="18" charset="0"/>
                <a:ea typeface="宋体" panose="02010600030101010101" pitchFamily="2" charset="-122"/>
                <a:sym typeface="Symbol" panose="05050102010706020507" pitchFamily="18" charset="2"/>
              </a:rPr>
              <a:t>111…1</a:t>
            </a:r>
            <a:r>
              <a:rPr lang="en-US" altLang="zh-CN" sz="2400" i="0" dirty="0">
                <a:latin typeface="Times New Roman" panose="02020603050405020304" pitchFamily="18" charset="0"/>
                <a:ea typeface="宋体" panose="02010600030101010101" pitchFamily="2" charset="-122"/>
              </a:rPr>
              <a:t>}</a:t>
            </a:r>
            <a:endParaRPr lang="zh-CN" altLang="en-US" sz="2400" i="0" dirty="0">
              <a:latin typeface="Times New Roman" panose="02020603050405020304" pitchFamily="18" charset="0"/>
              <a:ea typeface="宋体" panose="02010600030101010101" pitchFamily="2" charset="-122"/>
            </a:endParaRPr>
          </a:p>
        </p:txBody>
      </p:sp>
      <p:sp>
        <p:nvSpPr>
          <p:cNvPr id="18" name="矩形 17">
            <a:extLst>
              <a:ext uri="{FF2B5EF4-FFF2-40B4-BE49-F238E27FC236}">
                <a16:creationId xmlns:a16="http://schemas.microsoft.com/office/drawing/2014/main" id="{73316590-1AFB-413B-9195-BECDE6A328BE}"/>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幂集</a:t>
            </a:r>
            <a:endParaRPr lang="en-US" altLang="zh-CN" u="sng" dirty="0">
              <a:solidFill>
                <a:schemeClr val="bg1"/>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7329066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369880"/>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3 Set Theory</a:t>
            </a:r>
          </a:p>
          <a:p>
            <a:pPr algn="ctr"/>
            <a:endParaRPr lang="en-US" altLang="zh-CN" sz="5400" b="1"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3.2 Set Operations</a:t>
            </a:r>
          </a:p>
        </p:txBody>
      </p:sp>
    </p:spTree>
    <p:extLst>
      <p:ext uri="{BB962C8B-B14F-4D97-AF65-F5344CB8AC3E}">
        <p14:creationId xmlns:p14="http://schemas.microsoft.com/office/powerpoint/2010/main" val="226450520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Venn Diagrams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31" name="Rectangle 3">
            <a:extLst>
              <a:ext uri="{FF2B5EF4-FFF2-40B4-BE49-F238E27FC236}">
                <a16:creationId xmlns:a16="http://schemas.microsoft.com/office/drawing/2014/main" id="{C3DF0113-7E87-4247-8739-082BB327D466}"/>
              </a:ext>
            </a:extLst>
          </p:cNvPr>
          <p:cNvSpPr txBox="1">
            <a:spLocks noChangeArrowheads="1"/>
          </p:cNvSpPr>
          <p:nvPr/>
        </p:nvSpPr>
        <p:spPr>
          <a:xfrm>
            <a:off x="2072581" y="1179577"/>
            <a:ext cx="9683228" cy="33057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400" b="1" dirty="0">
                <a:solidFill>
                  <a:srgbClr val="FF0000"/>
                </a:solidFill>
                <a:ea typeface="宋体" panose="02010600030101010101" pitchFamily="2" charset="-122"/>
                <a:cs typeface="Times New Roman" panose="02020603050405020304" pitchFamily="18" charset="0"/>
              </a:rPr>
              <a:t>Sets can be represented graphically using Venn diagrams, named after the English mathematician John Venn, who introduced their use in 1881. </a:t>
            </a:r>
          </a:p>
          <a:p>
            <a:pPr>
              <a:buFont typeface="Wingdings" panose="05000000000000000000" pitchFamily="2" charset="2"/>
              <a:buChar char="l"/>
            </a:pPr>
            <a:r>
              <a:rPr lang="en-US" altLang="zh-CN" sz="2400" dirty="0">
                <a:ea typeface="宋体" panose="02010600030101010101" pitchFamily="2" charset="-122"/>
                <a:cs typeface="Times New Roman" panose="02020603050405020304" pitchFamily="18" charset="0"/>
              </a:rPr>
              <a:t>In Venn diagrams the universal set  </a:t>
            </a:r>
            <a:r>
              <a:rPr lang="en-US" altLang="zh-CN" sz="2400" b="1" dirty="0">
                <a:solidFill>
                  <a:schemeClr val="accent2"/>
                </a:solidFill>
                <a:ea typeface="宋体" panose="02010600030101010101" pitchFamily="2" charset="-122"/>
                <a:cs typeface="Times New Roman" panose="02020603050405020304" pitchFamily="18" charset="0"/>
              </a:rPr>
              <a:t>U</a:t>
            </a:r>
            <a:r>
              <a:rPr lang="en-US" altLang="zh-CN" sz="2400" dirty="0">
                <a:ea typeface="宋体" panose="02010600030101010101" pitchFamily="2" charset="-122"/>
                <a:cs typeface="Times New Roman" panose="02020603050405020304" pitchFamily="18" charset="0"/>
              </a:rPr>
              <a:t> is represented by a rectangle. </a:t>
            </a:r>
          </a:p>
          <a:p>
            <a:pPr>
              <a:buFont typeface="Wingdings" panose="05000000000000000000" pitchFamily="2" charset="2"/>
              <a:buChar char="l"/>
            </a:pPr>
            <a:r>
              <a:rPr lang="en-US" altLang="zh-CN" sz="2400" dirty="0">
                <a:ea typeface="宋体" panose="02010600030101010101" pitchFamily="2" charset="-122"/>
                <a:cs typeface="Times New Roman" panose="02020603050405020304" pitchFamily="18" charset="0"/>
              </a:rPr>
              <a:t>Inside this rectangle, circles or other geometrical figures are used to represent sets. </a:t>
            </a:r>
          </a:p>
          <a:p>
            <a:pPr>
              <a:buFont typeface="Wingdings" panose="05000000000000000000" pitchFamily="2" charset="2"/>
              <a:buChar char="l"/>
            </a:pPr>
            <a:r>
              <a:rPr lang="en-US" altLang="zh-CN" sz="2400" dirty="0">
                <a:ea typeface="宋体" panose="02010600030101010101" pitchFamily="2" charset="-122"/>
                <a:cs typeface="Times New Roman" panose="02020603050405020304" pitchFamily="18" charset="0"/>
              </a:rPr>
              <a:t>Sometimes points are used to represent the particular elements of the set.</a:t>
            </a:r>
          </a:p>
        </p:txBody>
      </p:sp>
      <p:sp>
        <p:nvSpPr>
          <p:cNvPr id="46" name="矩形 45">
            <a:extLst>
              <a:ext uri="{FF2B5EF4-FFF2-40B4-BE49-F238E27FC236}">
                <a16:creationId xmlns:a16="http://schemas.microsoft.com/office/drawing/2014/main" id="{3EAE8410-76F4-498C-B6C7-D46498F1E134}"/>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交</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39" name="Group 24">
            <a:extLst>
              <a:ext uri="{FF2B5EF4-FFF2-40B4-BE49-F238E27FC236}">
                <a16:creationId xmlns:a16="http://schemas.microsoft.com/office/drawing/2014/main" id="{D1568E32-C975-42B0-BBA4-F21408562C19}"/>
              </a:ext>
            </a:extLst>
          </p:cNvPr>
          <p:cNvGrpSpPr>
            <a:grpSpLocks/>
          </p:cNvGrpSpPr>
          <p:nvPr/>
        </p:nvGrpSpPr>
        <p:grpSpPr bwMode="auto">
          <a:xfrm>
            <a:off x="2427736" y="4816475"/>
            <a:ext cx="5791200" cy="1676400"/>
            <a:chOff x="1681" y="2964"/>
            <a:chExt cx="3648" cy="1056"/>
          </a:xfrm>
        </p:grpSpPr>
        <p:sp>
          <p:nvSpPr>
            <p:cNvPr id="40" name="Oval 9">
              <a:extLst>
                <a:ext uri="{FF2B5EF4-FFF2-40B4-BE49-F238E27FC236}">
                  <a16:creationId xmlns:a16="http://schemas.microsoft.com/office/drawing/2014/main" id="{A27EA609-19D2-448D-8654-BBFEF16D2B1D}"/>
                </a:ext>
              </a:extLst>
            </p:cNvPr>
            <p:cNvSpPr>
              <a:spLocks noChangeArrowheads="1"/>
            </p:cNvSpPr>
            <p:nvPr/>
          </p:nvSpPr>
          <p:spPr bwMode="auto">
            <a:xfrm>
              <a:off x="4705" y="3204"/>
              <a:ext cx="384" cy="336"/>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41" name="Rectangle 12" descr="宽上对角线">
              <a:extLst>
                <a:ext uri="{FF2B5EF4-FFF2-40B4-BE49-F238E27FC236}">
                  <a16:creationId xmlns:a16="http://schemas.microsoft.com/office/drawing/2014/main" id="{62CACB04-C4FC-4EC9-8E2B-0D0AA815F0C3}"/>
                </a:ext>
              </a:extLst>
            </p:cNvPr>
            <p:cNvSpPr>
              <a:spLocks noChangeArrowheads="1"/>
            </p:cNvSpPr>
            <p:nvPr/>
          </p:nvSpPr>
          <p:spPr bwMode="auto">
            <a:xfrm>
              <a:off x="1681" y="2964"/>
              <a:ext cx="1008" cy="720"/>
            </a:xfrm>
            <a:prstGeom prst="rect">
              <a:avLst/>
            </a:prstGeom>
            <a:blipFill dpi="0" rotWithShape="0">
              <a:blip r:embed="rId4"/>
              <a:srcRect/>
              <a:tile tx="0" ty="0" sx="100000" sy="100000" flip="none" algn="tl"/>
            </a:blipFill>
            <a:ln w="3175">
              <a:solidFill>
                <a:schemeClr val="tx1"/>
              </a:solidFill>
              <a:miter lim="800000"/>
              <a:headEnd/>
              <a:tailEnd/>
            </a:ln>
          </p:spPr>
          <p:txBody>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42" name="Text Box 13">
              <a:extLst>
                <a:ext uri="{FF2B5EF4-FFF2-40B4-BE49-F238E27FC236}">
                  <a16:creationId xmlns:a16="http://schemas.microsoft.com/office/drawing/2014/main" id="{9646C61C-2650-4EBD-9424-73B3FEFF2157}"/>
                </a:ext>
              </a:extLst>
            </p:cNvPr>
            <p:cNvSpPr txBox="1">
              <a:spLocks noChangeArrowheads="1"/>
            </p:cNvSpPr>
            <p:nvPr/>
          </p:nvSpPr>
          <p:spPr bwMode="auto">
            <a:xfrm>
              <a:off x="1969" y="3655"/>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kumimoji="1" lang="en-US" altLang="zh-CN" b="1" i="0">
                  <a:latin typeface="Times New Roman" panose="02020603050405020304" pitchFamily="18" charset="0"/>
                  <a:ea typeface="宋体" panose="02010600030101010101" pitchFamily="2" charset="-122"/>
                </a:rPr>
                <a:t>U</a:t>
              </a:r>
            </a:p>
          </p:txBody>
        </p:sp>
        <p:sp>
          <p:nvSpPr>
            <p:cNvPr id="43" name="Rectangle 14">
              <a:extLst>
                <a:ext uri="{FF2B5EF4-FFF2-40B4-BE49-F238E27FC236}">
                  <a16:creationId xmlns:a16="http://schemas.microsoft.com/office/drawing/2014/main" id="{81742048-A601-4FB2-9008-DED0920D43E6}"/>
                </a:ext>
              </a:extLst>
            </p:cNvPr>
            <p:cNvSpPr>
              <a:spLocks noChangeArrowheads="1"/>
            </p:cNvSpPr>
            <p:nvPr/>
          </p:nvSpPr>
          <p:spPr bwMode="auto">
            <a:xfrm>
              <a:off x="2929" y="2964"/>
              <a:ext cx="1056" cy="6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44" name="Oval 15" descr="宽上对角线">
              <a:extLst>
                <a:ext uri="{FF2B5EF4-FFF2-40B4-BE49-F238E27FC236}">
                  <a16:creationId xmlns:a16="http://schemas.microsoft.com/office/drawing/2014/main" id="{62A04C14-7844-4832-8910-612D90E7B5CD}"/>
                </a:ext>
              </a:extLst>
            </p:cNvPr>
            <p:cNvSpPr>
              <a:spLocks noChangeArrowheads="1"/>
            </p:cNvSpPr>
            <p:nvPr/>
          </p:nvSpPr>
          <p:spPr bwMode="auto">
            <a:xfrm>
              <a:off x="3169" y="3060"/>
              <a:ext cx="528" cy="480"/>
            </a:xfrm>
            <a:prstGeom prst="ellipse">
              <a:avLst/>
            </a:prstGeom>
            <a:blipFill dpi="0" rotWithShape="0">
              <a:blip r:embed="rId4"/>
              <a:srcRect/>
              <a:tile tx="0" ty="0" sx="100000" sy="100000" flip="none" algn="tl"/>
            </a:blipFill>
            <a:ln w="9525">
              <a:solidFill>
                <a:schemeClr val="tx1"/>
              </a:solidFill>
              <a:round/>
              <a:headEnd/>
              <a:tailEnd/>
            </a:ln>
          </p:spPr>
          <p:txBody>
            <a:bodyPr wrap="none" anchor="ct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45" name="Text Box 16">
              <a:extLst>
                <a:ext uri="{FF2B5EF4-FFF2-40B4-BE49-F238E27FC236}">
                  <a16:creationId xmlns:a16="http://schemas.microsoft.com/office/drawing/2014/main" id="{C42D3D3A-8187-4CFB-9C52-87116B40B2DE}"/>
                </a:ext>
              </a:extLst>
            </p:cNvPr>
            <p:cNvSpPr txBox="1">
              <a:spLocks noChangeArrowheads="1"/>
            </p:cNvSpPr>
            <p:nvPr/>
          </p:nvSpPr>
          <p:spPr bwMode="auto">
            <a:xfrm>
              <a:off x="3313" y="3636"/>
              <a:ext cx="4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kumimoji="1" lang="en-US" altLang="zh-CN" b="1" i="0">
                  <a:latin typeface="Times New Roman" panose="02020603050405020304" pitchFamily="18" charset="0"/>
                  <a:ea typeface="宋体" panose="02010600030101010101" pitchFamily="2" charset="-122"/>
                </a:rPr>
                <a:t>A</a:t>
              </a:r>
            </a:p>
          </p:txBody>
        </p:sp>
        <p:sp>
          <p:nvSpPr>
            <p:cNvPr id="49" name="Rectangle 17">
              <a:extLst>
                <a:ext uri="{FF2B5EF4-FFF2-40B4-BE49-F238E27FC236}">
                  <a16:creationId xmlns:a16="http://schemas.microsoft.com/office/drawing/2014/main" id="{6E4230B6-2E62-48E3-8FA6-B661C5E167EF}"/>
                </a:ext>
              </a:extLst>
            </p:cNvPr>
            <p:cNvSpPr>
              <a:spLocks noChangeArrowheads="1"/>
            </p:cNvSpPr>
            <p:nvPr/>
          </p:nvSpPr>
          <p:spPr bwMode="auto">
            <a:xfrm>
              <a:off x="4273" y="2964"/>
              <a:ext cx="1056" cy="6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0" name="Oval 18">
              <a:extLst>
                <a:ext uri="{FF2B5EF4-FFF2-40B4-BE49-F238E27FC236}">
                  <a16:creationId xmlns:a16="http://schemas.microsoft.com/office/drawing/2014/main" id="{3D001982-BB42-410E-8BEB-3119A0179D49}"/>
                </a:ext>
              </a:extLst>
            </p:cNvPr>
            <p:cNvSpPr>
              <a:spLocks noChangeArrowheads="1"/>
            </p:cNvSpPr>
            <p:nvPr/>
          </p:nvSpPr>
          <p:spPr bwMode="auto">
            <a:xfrm>
              <a:off x="4513" y="3012"/>
              <a:ext cx="643" cy="608"/>
            </a:xfrm>
            <a:prstGeom prst="ellipse">
              <a:avLst/>
            </a:pr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endParaRPr lang="zh-CN" altLang="en-US" sz="2400">
                <a:latin typeface="Times New Roman" panose="02020603050405020304" pitchFamily="18" charset="0"/>
                <a:ea typeface="宋体" panose="02010600030101010101" pitchFamily="2" charset="-122"/>
              </a:endParaRPr>
            </a:p>
          </p:txBody>
        </p:sp>
        <p:sp>
          <p:nvSpPr>
            <p:cNvPr id="51" name="Text Box 20">
              <a:extLst>
                <a:ext uri="{FF2B5EF4-FFF2-40B4-BE49-F238E27FC236}">
                  <a16:creationId xmlns:a16="http://schemas.microsoft.com/office/drawing/2014/main" id="{F8183FB8-C98D-40F7-B956-5F066FEDF046}"/>
                </a:ext>
              </a:extLst>
            </p:cNvPr>
            <p:cNvSpPr txBox="1">
              <a:spLocks noChangeArrowheads="1"/>
            </p:cNvSpPr>
            <p:nvPr/>
          </p:nvSpPr>
          <p:spPr bwMode="auto">
            <a:xfrm>
              <a:off x="4756" y="320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kumimoji="1" lang="en-US" altLang="zh-CN" sz="2400" b="1" i="0" dirty="0">
                  <a:solidFill>
                    <a:srgbClr val="00CC00"/>
                  </a:solidFill>
                  <a:latin typeface="Times New Roman" panose="02020603050405020304" pitchFamily="18" charset="0"/>
                  <a:ea typeface="宋体" panose="02010600030101010101" pitchFamily="2" charset="-122"/>
                </a:rPr>
                <a:t>A</a:t>
              </a:r>
            </a:p>
          </p:txBody>
        </p:sp>
        <p:sp>
          <p:nvSpPr>
            <p:cNvPr id="52" name="Text Box 21">
              <a:extLst>
                <a:ext uri="{FF2B5EF4-FFF2-40B4-BE49-F238E27FC236}">
                  <a16:creationId xmlns:a16="http://schemas.microsoft.com/office/drawing/2014/main" id="{6C15637F-DBC8-44BB-8E0A-FFFC5CA6CFDF}"/>
                </a:ext>
              </a:extLst>
            </p:cNvPr>
            <p:cNvSpPr txBox="1">
              <a:spLocks noChangeArrowheads="1"/>
            </p:cNvSpPr>
            <p:nvPr/>
          </p:nvSpPr>
          <p:spPr bwMode="auto">
            <a:xfrm>
              <a:off x="4497" y="314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kumimoji="1" lang="en-US" altLang="zh-CN" sz="2400" b="1" i="0">
                  <a:solidFill>
                    <a:srgbClr val="00CC00"/>
                  </a:solidFill>
                  <a:latin typeface="Times New Roman" panose="02020603050405020304" pitchFamily="18" charset="0"/>
                  <a:ea typeface="宋体" panose="02010600030101010101" pitchFamily="2" charset="-122"/>
                </a:rPr>
                <a:t>B</a:t>
              </a:r>
            </a:p>
          </p:txBody>
        </p:sp>
        <p:graphicFrame>
          <p:nvGraphicFramePr>
            <p:cNvPr id="53" name="Object 23">
              <a:extLst>
                <a:ext uri="{FF2B5EF4-FFF2-40B4-BE49-F238E27FC236}">
                  <a16:creationId xmlns:a16="http://schemas.microsoft.com/office/drawing/2014/main" id="{F9148B49-101B-478E-AA4E-084AF7223A08}"/>
                </a:ext>
              </a:extLst>
            </p:cNvPr>
            <p:cNvGraphicFramePr>
              <a:graphicFrameLocks noChangeAspect="1"/>
            </p:cNvGraphicFramePr>
            <p:nvPr/>
          </p:nvGraphicFramePr>
          <p:xfrm>
            <a:off x="4468" y="3679"/>
            <a:ext cx="589" cy="281"/>
          </p:xfrm>
          <a:graphic>
            <a:graphicData uri="http://schemas.openxmlformats.org/presentationml/2006/ole">
              <mc:AlternateContent xmlns:mc="http://schemas.openxmlformats.org/markup-compatibility/2006">
                <mc:Choice xmlns:v="urn:schemas-microsoft-com:vml" Requires="v">
                  <p:oleObj spid="_x0000_s46174" name="Equation" r:id="rId5" imgW="431613" imgH="165028" progId="Equation.DSMT4">
                    <p:embed/>
                  </p:oleObj>
                </mc:Choice>
                <mc:Fallback>
                  <p:oleObj name="Equation" r:id="rId5" imgW="431613" imgH="165028" progId="Equation.DSMT4">
                    <p:embed/>
                    <p:pic>
                      <p:nvPicPr>
                        <p:cNvPr id="30" name="Object 23">
                          <a:extLst>
                            <a:ext uri="{FF2B5EF4-FFF2-40B4-BE49-F238E27FC236}">
                              <a16:creationId xmlns:a16="http://schemas.microsoft.com/office/drawing/2014/main" id="{538F39FD-260D-47CF-B7B0-B6244662C4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679"/>
                          <a:ext cx="589"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 name="图片 1">
            <a:extLst>
              <a:ext uri="{FF2B5EF4-FFF2-40B4-BE49-F238E27FC236}">
                <a16:creationId xmlns:a16="http://schemas.microsoft.com/office/drawing/2014/main" id="{71B2320D-9B1D-4160-A413-42AB38E2F9E6}"/>
              </a:ext>
            </a:extLst>
          </p:cNvPr>
          <p:cNvPicPr>
            <a:picLocks noChangeAspect="1"/>
          </p:cNvPicPr>
          <p:nvPr/>
        </p:nvPicPr>
        <p:blipFill>
          <a:blip r:embed="rId7"/>
          <a:stretch>
            <a:fillRect/>
          </a:stretch>
        </p:blipFill>
        <p:spPr>
          <a:xfrm>
            <a:off x="8584061" y="4561515"/>
            <a:ext cx="2890101" cy="1729120"/>
          </a:xfrm>
          <a:prstGeom prst="rect">
            <a:avLst/>
          </a:prstGeom>
        </p:spPr>
      </p:pic>
    </p:spTree>
    <p:extLst>
      <p:ext uri="{BB962C8B-B14F-4D97-AF65-F5344CB8AC3E}">
        <p14:creationId xmlns:p14="http://schemas.microsoft.com/office/powerpoint/2010/main" val="291463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Intersection (</a:t>
            </a:r>
            <a:r>
              <a:rPr kumimoji="0" lang="zh-CN" altLang="en-US"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交</a:t>
            </a: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31" name="Rectangle 3">
                <a:extLst>
                  <a:ext uri="{FF2B5EF4-FFF2-40B4-BE49-F238E27FC236}">
                    <a16:creationId xmlns:a16="http://schemas.microsoft.com/office/drawing/2014/main" id="{C3DF0113-7E87-4247-8739-082BB327D466}"/>
                  </a:ext>
                </a:extLst>
              </p:cNvPr>
              <p:cNvSpPr txBox="1">
                <a:spLocks noChangeArrowheads="1"/>
              </p:cNvSpPr>
              <p:nvPr/>
            </p:nvSpPr>
            <p:spPr>
              <a:xfrm>
                <a:off x="2070843" y="1460490"/>
                <a:ext cx="9326500" cy="1512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solidFill>
                      <a:srgbClr val="FF0000"/>
                    </a:solidFill>
                    <a:ea typeface="宋体" panose="02010600030101010101" pitchFamily="2" charset="-122"/>
                    <a:cs typeface="Times New Roman" panose="02020603050405020304" pitchFamily="18" charset="0"/>
                  </a:rPr>
                  <a:t>Definition</a:t>
                </a:r>
                <a:r>
                  <a:rPr lang="en-US" altLang="zh-CN" b="1" dirty="0">
                    <a:solidFill>
                      <a:srgbClr val="0070C0"/>
                    </a:solidFill>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set of </a:t>
                </a:r>
                <a:r>
                  <a:rPr lang="en-US" altLang="zh-CN" b="1" dirty="0">
                    <a:solidFill>
                      <a:srgbClr val="0070C0"/>
                    </a:solidFill>
                    <a:ea typeface="宋体" panose="02010600030101010101" pitchFamily="2" charset="-122"/>
                    <a:cs typeface="Times New Roman" panose="02020603050405020304" pitchFamily="18" charset="0"/>
                  </a:rPr>
                  <a:t>all common elements of sets A and B</a:t>
                </a:r>
                <a:r>
                  <a:rPr lang="en-US" altLang="zh-CN" b="1" dirty="0">
                    <a:ea typeface="宋体" panose="02010600030101010101" pitchFamily="2" charset="-122"/>
                    <a:cs typeface="Times New Roman" panose="02020603050405020304" pitchFamily="18" charset="0"/>
                  </a:rPr>
                  <a:t>, is called </a:t>
                </a:r>
                <a:r>
                  <a:rPr lang="en-US" altLang="zh-CN" b="1" i="1" dirty="0">
                    <a:solidFill>
                      <a:schemeClr val="accent2"/>
                    </a:solidFill>
                    <a:ea typeface="宋体" panose="02010600030101010101" pitchFamily="2" charset="-122"/>
                    <a:cs typeface="Times New Roman" panose="02020603050405020304" pitchFamily="18" charset="0"/>
                  </a:rPr>
                  <a:t>intersection</a:t>
                </a:r>
                <a:r>
                  <a:rPr lang="en-US" altLang="zh-CN" b="1" dirty="0">
                    <a:ea typeface="宋体" panose="02010600030101010101" pitchFamily="2" charset="-122"/>
                    <a:cs typeface="Times New Roman" panose="02020603050405020304" pitchFamily="18" charset="0"/>
                  </a:rPr>
                  <a:t> of A and B, written as </a:t>
                </a:r>
                <a14:m>
                  <m:oMath xmlns:m="http://schemas.openxmlformats.org/officeDocument/2006/math">
                    <m:r>
                      <a:rPr lang="zh-CN" altLang="en-US" b="1" i="1" smtClean="0">
                        <a:solidFill>
                          <a:schemeClr val="accent1"/>
                        </a:solidFill>
                        <a:latin typeface="Cambria Math" panose="02040503050406030204" pitchFamily="18" charset="0"/>
                      </a:rPr>
                      <m:t>𝐀</m:t>
                    </m:r>
                    <m:r>
                      <a:rPr lang="zh-CN" altLang="en-US" b="1">
                        <a:solidFill>
                          <a:schemeClr val="accent1"/>
                        </a:solidFill>
                        <a:latin typeface="Cambria Math" panose="02040503050406030204" pitchFamily="18" charset="0"/>
                      </a:rPr>
                      <m:t>∩</m:t>
                    </m:r>
                    <m:r>
                      <a:rPr lang="zh-CN" altLang="en-US" b="1" i="1">
                        <a:solidFill>
                          <a:schemeClr val="accent1"/>
                        </a:solidFill>
                        <a:latin typeface="Cambria Math" panose="02040503050406030204" pitchFamily="18" charset="0"/>
                      </a:rPr>
                      <m:t>𝐁</m:t>
                    </m:r>
                  </m:oMath>
                </a14:m>
                <a:r>
                  <a:rPr lang="en-US" altLang="zh-CN" b="1" dirty="0">
                    <a:ea typeface="宋体" panose="02010600030101010101" pitchFamily="2" charset="-122"/>
                    <a:cs typeface="Times New Roman" panose="02020603050405020304" pitchFamily="18" charset="0"/>
                  </a:rPr>
                  <a:t>.  </a:t>
                </a:r>
              </a:p>
              <a:p>
                <a:pPr>
                  <a:buFontTx/>
                  <a:buNone/>
                </a:pPr>
                <a14:m>
                  <m:oMathPara xmlns:m="http://schemas.openxmlformats.org/officeDocument/2006/math">
                    <m:oMathParaPr>
                      <m:jc m:val="centerGroup"/>
                    </m:oMathParaPr>
                    <m:oMath xmlns:m="http://schemas.openxmlformats.org/officeDocument/2006/math">
                      <m:d>
                        <m:dPr>
                          <m:begChr m:val=""/>
                          <m:endChr m:val="}"/>
                          <m:ctrlPr>
                            <a:rPr lang="zh-CN" altLang="en-US" b="1" i="1" smtClean="0">
                              <a:latin typeface="Cambria Math" panose="02040503050406030204" pitchFamily="18" charset="0"/>
                            </a:rPr>
                          </m:ctrlPr>
                        </m:dPr>
                        <m:e>
                          <m:r>
                            <a:rPr lang="zh-CN" altLang="en-US" b="1" i="1" smtClean="0">
                              <a:solidFill>
                                <a:srgbClr val="FF0000"/>
                              </a:solidFill>
                              <a:latin typeface="Cambria Math" panose="02040503050406030204" pitchFamily="18" charset="0"/>
                            </a:rPr>
                            <m:t>𝐀</m:t>
                          </m:r>
                          <m:r>
                            <a:rPr lang="zh-CN" altLang="en-US" b="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𝐁</m:t>
                          </m:r>
                          <m:r>
                            <a:rPr lang="zh-CN" altLang="en-US" b="1">
                              <a:latin typeface="Cambria Math" panose="02040503050406030204" pitchFamily="18" charset="0"/>
                            </a:rPr>
                            <m:t>={</m:t>
                          </m:r>
                          <m:r>
                            <a:rPr lang="zh-CN" altLang="en-US" b="1" i="1">
                              <a:latin typeface="Cambria Math" panose="02040503050406030204" pitchFamily="18" charset="0"/>
                            </a:rPr>
                            <m:t>𝐱</m:t>
                          </m:r>
                          <m:r>
                            <a:rPr lang="zh-CN" altLang="en-US" b="1">
                              <a:latin typeface="Cambria Math" panose="02040503050406030204" pitchFamily="18" charset="0"/>
                            </a:rPr>
                            <m:t>|</m:t>
                          </m:r>
                          <m:r>
                            <a:rPr lang="zh-CN" altLang="en-US" b="1" i="1" smtClean="0">
                              <a:solidFill>
                                <a:srgbClr val="0070C0"/>
                              </a:solidFill>
                              <a:latin typeface="Cambria Math" panose="02040503050406030204" pitchFamily="18" charset="0"/>
                            </a:rPr>
                            <m:t>𝐱</m:t>
                          </m:r>
                          <m:r>
                            <a:rPr lang="zh-CN" altLang="en-US" b="1" smtClean="0">
                              <a:solidFill>
                                <a:srgbClr val="0070C0"/>
                              </a:solidFill>
                              <a:latin typeface="Cambria Math" panose="02040503050406030204" pitchFamily="18" charset="0"/>
                            </a:rPr>
                            <m:t>∈</m:t>
                          </m:r>
                          <m:r>
                            <a:rPr lang="zh-CN" altLang="en-US" b="1" i="1" smtClean="0">
                              <a:solidFill>
                                <a:srgbClr val="0070C0"/>
                              </a:solidFill>
                              <a:latin typeface="Cambria Math" panose="02040503050406030204" pitchFamily="18" charset="0"/>
                            </a:rPr>
                            <m:t>𝐀</m:t>
                          </m:r>
                          <m:r>
                            <a:rPr lang="zh-CN" altLang="en-US" b="1">
                              <a:latin typeface="Cambria Math" panose="02040503050406030204" pitchFamily="18" charset="0"/>
                            </a:rPr>
                            <m:t>∧</m:t>
                          </m:r>
                          <m:r>
                            <a:rPr lang="zh-CN" altLang="en-US" b="1" i="1" smtClean="0">
                              <a:solidFill>
                                <a:srgbClr val="0070C0"/>
                              </a:solidFill>
                              <a:latin typeface="Cambria Math" panose="02040503050406030204" pitchFamily="18" charset="0"/>
                            </a:rPr>
                            <m:t>𝐱</m:t>
                          </m:r>
                          <m:r>
                            <a:rPr lang="zh-CN" altLang="en-US" b="1" smtClean="0">
                              <a:solidFill>
                                <a:srgbClr val="0070C0"/>
                              </a:solidFill>
                              <a:latin typeface="Cambria Math" panose="02040503050406030204" pitchFamily="18" charset="0"/>
                            </a:rPr>
                            <m:t>∈</m:t>
                          </m:r>
                          <m:r>
                            <a:rPr lang="zh-CN" altLang="en-US" b="1" i="1" smtClean="0">
                              <a:solidFill>
                                <a:srgbClr val="0070C0"/>
                              </a:solidFill>
                              <a:latin typeface="Cambria Math" panose="02040503050406030204" pitchFamily="18" charset="0"/>
                            </a:rPr>
                            <m:t>𝑩</m:t>
                          </m:r>
                        </m:e>
                      </m:d>
                    </m:oMath>
                  </m:oMathPara>
                </a14:m>
                <a:endParaRPr lang="zh-CN" altLang="en-US" b="1" dirty="0">
                  <a:ea typeface="宋体" panose="02010600030101010101" pitchFamily="2" charset="-122"/>
                  <a:cs typeface="Times New Roman" panose="02020603050405020304" pitchFamily="18" charset="0"/>
                </a:endParaRPr>
              </a:p>
            </p:txBody>
          </p:sp>
        </mc:Choice>
        <mc:Fallback xmlns="">
          <p:sp>
            <p:nvSpPr>
              <p:cNvPr id="31" name="Rectangle 3">
                <a:extLst>
                  <a:ext uri="{FF2B5EF4-FFF2-40B4-BE49-F238E27FC236}">
                    <a16:creationId xmlns:a16="http://schemas.microsoft.com/office/drawing/2014/main" id="{C3DF0113-7E87-4247-8739-082BB327D466}"/>
                  </a:ext>
                </a:extLst>
              </p:cNvPr>
              <p:cNvSpPr txBox="1">
                <a:spLocks noRot="1" noChangeAspect="1" noMove="1" noResize="1" noEditPoints="1" noAdjustHandles="1" noChangeArrowheads="1" noChangeShapeType="1" noTextEdit="1"/>
              </p:cNvSpPr>
              <p:nvPr/>
            </p:nvSpPr>
            <p:spPr>
              <a:xfrm>
                <a:off x="2070843" y="1460490"/>
                <a:ext cx="9326500" cy="1512887"/>
              </a:xfrm>
              <a:prstGeom prst="rect">
                <a:avLst/>
              </a:prstGeom>
              <a:blipFill>
                <a:blip r:embed="rId4"/>
                <a:stretch>
                  <a:fillRect l="-1373" t="-7258" r="-1830"/>
                </a:stretch>
              </a:blipFill>
            </p:spPr>
            <p:txBody>
              <a:bodyPr/>
              <a:lstStyle/>
              <a:p>
                <a:r>
                  <a:rPr lang="zh-CN" altLang="en-US">
                    <a:noFill/>
                  </a:rPr>
                  <a:t> </a:t>
                </a:r>
              </a:p>
            </p:txBody>
          </p:sp>
        </mc:Fallback>
      </mc:AlternateContent>
      <p:sp>
        <p:nvSpPr>
          <p:cNvPr id="33" name="Text Box 19">
            <a:extLst>
              <a:ext uri="{FF2B5EF4-FFF2-40B4-BE49-F238E27FC236}">
                <a16:creationId xmlns:a16="http://schemas.microsoft.com/office/drawing/2014/main" id="{8CB98303-A148-4350-9160-02410468A403}"/>
              </a:ext>
            </a:extLst>
          </p:cNvPr>
          <p:cNvSpPr txBox="1">
            <a:spLocks noChangeArrowheads="1"/>
          </p:cNvSpPr>
          <p:nvPr/>
        </p:nvSpPr>
        <p:spPr bwMode="auto">
          <a:xfrm>
            <a:off x="2332101" y="3109997"/>
            <a:ext cx="7848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600" b="1" i="0" dirty="0">
                <a:latin typeface="+mn-lt"/>
              </a:rPr>
              <a:t>Example: </a:t>
            </a:r>
            <a:r>
              <a:rPr lang="en-US" altLang="zh-CN" sz="2600" b="1" dirty="0">
                <a:latin typeface="+mn-lt"/>
              </a:rPr>
              <a:t>A</a:t>
            </a:r>
            <a:r>
              <a:rPr lang="en-US" altLang="zh-CN" sz="2600" b="1" i="0" dirty="0">
                <a:latin typeface="+mn-lt"/>
              </a:rPr>
              <a:t>={</a:t>
            </a:r>
            <a:r>
              <a:rPr lang="en-US" altLang="zh-CN" sz="2600" b="1" dirty="0" err="1">
                <a:latin typeface="+mn-lt"/>
              </a:rPr>
              <a:t>a,b,c,d</a:t>
            </a:r>
            <a:r>
              <a:rPr lang="en-US" altLang="zh-CN" sz="2600" b="1" i="0" dirty="0">
                <a:latin typeface="+mn-lt"/>
              </a:rPr>
              <a:t>},  </a:t>
            </a:r>
            <a:r>
              <a:rPr lang="en-US" altLang="zh-CN" sz="2600" b="1" dirty="0">
                <a:latin typeface="+mn-lt"/>
              </a:rPr>
              <a:t>B</a:t>
            </a:r>
            <a:r>
              <a:rPr lang="en-US" altLang="zh-CN" sz="2600" b="1" i="0" dirty="0">
                <a:latin typeface="+mn-lt"/>
              </a:rPr>
              <a:t>={</a:t>
            </a:r>
            <a:r>
              <a:rPr lang="en-US" altLang="zh-CN" sz="2600" b="1" dirty="0" err="1">
                <a:latin typeface="+mn-lt"/>
              </a:rPr>
              <a:t>d,f,a</a:t>
            </a:r>
            <a:r>
              <a:rPr lang="en-US" altLang="zh-CN" sz="2600" b="1" i="0" dirty="0">
                <a:latin typeface="+mn-lt"/>
              </a:rPr>
              <a:t>},  </a:t>
            </a:r>
            <a:r>
              <a:rPr lang="en-US" altLang="zh-CN" sz="2600" b="1" dirty="0">
                <a:latin typeface="+mn-lt"/>
              </a:rPr>
              <a:t>C</a:t>
            </a:r>
            <a:r>
              <a:rPr lang="en-US" altLang="zh-CN" sz="2600" b="1" i="0" dirty="0">
                <a:latin typeface="+mn-lt"/>
              </a:rPr>
              <a:t>={</a:t>
            </a:r>
            <a:r>
              <a:rPr lang="en-US" altLang="zh-CN" sz="2600" b="1" dirty="0" err="1">
                <a:latin typeface="+mn-lt"/>
              </a:rPr>
              <a:t>e,f,g</a:t>
            </a:r>
            <a:r>
              <a:rPr lang="en-US" altLang="zh-CN" sz="2600" b="1" i="0" dirty="0">
                <a:latin typeface="+mn-lt"/>
              </a:rPr>
              <a:t>}</a:t>
            </a:r>
            <a:endParaRPr lang="zh-CN" altLang="en-US" sz="2600" b="1" i="0" dirty="0">
              <a:latin typeface="+mn-lt"/>
            </a:endParaRPr>
          </a:p>
        </p:txBody>
      </p:sp>
      <p:graphicFrame>
        <p:nvGraphicFramePr>
          <p:cNvPr id="34" name="Object 21">
            <a:extLst>
              <a:ext uri="{FF2B5EF4-FFF2-40B4-BE49-F238E27FC236}">
                <a16:creationId xmlns:a16="http://schemas.microsoft.com/office/drawing/2014/main" id="{E5D8CC71-3927-4AFA-9067-21BD100C56AA}"/>
              </a:ext>
            </a:extLst>
          </p:cNvPr>
          <p:cNvGraphicFramePr>
            <a:graphicFrameLocks noChangeAspect="1"/>
          </p:cNvGraphicFramePr>
          <p:nvPr>
            <p:extLst/>
          </p:nvPr>
        </p:nvGraphicFramePr>
        <p:xfrm>
          <a:off x="3611626" y="3952875"/>
          <a:ext cx="1657350" cy="379413"/>
        </p:xfrm>
        <a:graphic>
          <a:graphicData uri="http://schemas.openxmlformats.org/presentationml/2006/ole">
            <mc:AlternateContent xmlns:mc="http://schemas.openxmlformats.org/markup-compatibility/2006">
              <mc:Choice xmlns:v="urn:schemas-microsoft-com:vml" Requires="v">
                <p:oleObj spid="_x0000_s49219" name="Equation" r:id="rId5" imgW="888614" imgH="203112" progId="Equation.DSMT4">
                  <p:embed/>
                </p:oleObj>
              </mc:Choice>
              <mc:Fallback>
                <p:oleObj name="Equation" r:id="rId5" imgW="888614" imgH="203112" progId="Equation.DSMT4">
                  <p:embed/>
                  <p:pic>
                    <p:nvPicPr>
                      <p:cNvPr id="34" name="Object 21">
                        <a:extLst>
                          <a:ext uri="{FF2B5EF4-FFF2-40B4-BE49-F238E27FC236}">
                            <a16:creationId xmlns:a16="http://schemas.microsoft.com/office/drawing/2014/main" id="{E5D8CC71-3927-4AFA-9067-21BD100C5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1626" y="3952875"/>
                        <a:ext cx="16573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22">
            <a:extLst>
              <a:ext uri="{FF2B5EF4-FFF2-40B4-BE49-F238E27FC236}">
                <a16:creationId xmlns:a16="http://schemas.microsoft.com/office/drawing/2014/main" id="{73525E90-9FF3-4BB1-A261-B2E042BF656F}"/>
              </a:ext>
            </a:extLst>
          </p:cNvPr>
          <p:cNvGraphicFramePr>
            <a:graphicFrameLocks noChangeAspect="1"/>
          </p:cNvGraphicFramePr>
          <p:nvPr>
            <p:extLst/>
          </p:nvPr>
        </p:nvGraphicFramePr>
        <p:xfrm>
          <a:off x="3611626" y="4384675"/>
          <a:ext cx="1439863" cy="377825"/>
        </p:xfrm>
        <a:graphic>
          <a:graphicData uri="http://schemas.openxmlformats.org/presentationml/2006/ole">
            <mc:AlternateContent xmlns:mc="http://schemas.openxmlformats.org/markup-compatibility/2006">
              <mc:Choice xmlns:v="urn:schemas-microsoft-com:vml" Requires="v">
                <p:oleObj spid="_x0000_s49220" name="Equation" r:id="rId7" imgW="774364" imgH="203112" progId="Equation.DSMT4">
                  <p:embed/>
                </p:oleObj>
              </mc:Choice>
              <mc:Fallback>
                <p:oleObj name="Equation" r:id="rId7" imgW="774364" imgH="203112" progId="Equation.DSMT4">
                  <p:embed/>
                  <p:pic>
                    <p:nvPicPr>
                      <p:cNvPr id="35" name="Object 22">
                        <a:extLst>
                          <a:ext uri="{FF2B5EF4-FFF2-40B4-BE49-F238E27FC236}">
                            <a16:creationId xmlns:a16="http://schemas.microsoft.com/office/drawing/2014/main" id="{73525E90-9FF3-4BB1-A261-B2E042BF65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1626" y="4384675"/>
                        <a:ext cx="14398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23">
            <a:extLst>
              <a:ext uri="{FF2B5EF4-FFF2-40B4-BE49-F238E27FC236}">
                <a16:creationId xmlns:a16="http://schemas.microsoft.com/office/drawing/2014/main" id="{F7404196-4148-4B2C-951E-38FED7C2A29B}"/>
              </a:ext>
            </a:extLst>
          </p:cNvPr>
          <p:cNvGraphicFramePr>
            <a:graphicFrameLocks noChangeAspect="1"/>
          </p:cNvGraphicFramePr>
          <p:nvPr>
            <p:extLst/>
          </p:nvPr>
        </p:nvGraphicFramePr>
        <p:xfrm>
          <a:off x="3611626" y="4816475"/>
          <a:ext cx="1295400" cy="358775"/>
        </p:xfrm>
        <a:graphic>
          <a:graphicData uri="http://schemas.openxmlformats.org/presentationml/2006/ole">
            <mc:AlternateContent xmlns:mc="http://schemas.openxmlformats.org/markup-compatibility/2006">
              <mc:Choice xmlns:v="urn:schemas-microsoft-com:vml" Requires="v">
                <p:oleObj spid="_x0000_s49221" name="Equation" r:id="rId9" imgW="685800" imgH="190500" progId="Equation.DSMT4">
                  <p:embed/>
                </p:oleObj>
              </mc:Choice>
              <mc:Fallback>
                <p:oleObj name="Equation" r:id="rId9" imgW="685800" imgH="190500" progId="Equation.DSMT4">
                  <p:embed/>
                  <p:pic>
                    <p:nvPicPr>
                      <p:cNvPr id="36" name="Object 23">
                        <a:extLst>
                          <a:ext uri="{FF2B5EF4-FFF2-40B4-BE49-F238E27FC236}">
                            <a16:creationId xmlns:a16="http://schemas.microsoft.com/office/drawing/2014/main" id="{F7404196-4148-4B2C-951E-38FED7C2A2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626" y="4816475"/>
                        <a:ext cx="1295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24">
            <a:extLst>
              <a:ext uri="{FF2B5EF4-FFF2-40B4-BE49-F238E27FC236}">
                <a16:creationId xmlns:a16="http://schemas.microsoft.com/office/drawing/2014/main" id="{CAD4F8F5-8F3C-4393-8278-D1D53E2DDA89}"/>
              </a:ext>
            </a:extLst>
          </p:cNvPr>
          <p:cNvSpPr txBox="1">
            <a:spLocks noChangeArrowheads="1"/>
          </p:cNvSpPr>
          <p:nvPr/>
        </p:nvSpPr>
        <p:spPr bwMode="auto">
          <a:xfrm>
            <a:off x="2986151" y="5262563"/>
            <a:ext cx="17287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600" i="0" dirty="0">
                <a:latin typeface="Times New Roman" panose="02020603050405020304" pitchFamily="18" charset="0"/>
              </a:rPr>
              <a:t>Also</a:t>
            </a:r>
            <a:r>
              <a:rPr kumimoji="0" lang="zh-CN" altLang="en-US" sz="2600" i="0" dirty="0">
                <a:latin typeface="Times New Roman" panose="02020603050405020304" pitchFamily="18" charset="0"/>
              </a:rPr>
              <a:t>：</a:t>
            </a:r>
          </a:p>
        </p:txBody>
      </p:sp>
      <p:graphicFrame>
        <p:nvGraphicFramePr>
          <p:cNvPr id="38" name="Object 25">
            <a:extLst>
              <a:ext uri="{FF2B5EF4-FFF2-40B4-BE49-F238E27FC236}">
                <a16:creationId xmlns:a16="http://schemas.microsoft.com/office/drawing/2014/main" id="{FF017C87-6A6F-4027-A7D0-72442F21E81C}"/>
              </a:ext>
            </a:extLst>
          </p:cNvPr>
          <p:cNvGraphicFramePr>
            <a:graphicFrameLocks noChangeAspect="1"/>
          </p:cNvGraphicFramePr>
          <p:nvPr>
            <p:extLst/>
          </p:nvPr>
        </p:nvGraphicFramePr>
        <p:xfrm>
          <a:off x="3611626" y="5800725"/>
          <a:ext cx="2759075" cy="412750"/>
        </p:xfrm>
        <a:graphic>
          <a:graphicData uri="http://schemas.openxmlformats.org/presentationml/2006/ole">
            <mc:AlternateContent xmlns:mc="http://schemas.openxmlformats.org/markup-compatibility/2006">
              <mc:Choice xmlns:v="urn:schemas-microsoft-com:vml" Requires="v">
                <p:oleObj spid="_x0000_s49222" name="Equation" r:id="rId11" imgW="1358310" imgH="203112" progId="Equation.DSMT4">
                  <p:embed/>
                </p:oleObj>
              </mc:Choice>
              <mc:Fallback>
                <p:oleObj name="Equation" r:id="rId11" imgW="1358310" imgH="203112" progId="Equation.DSMT4">
                  <p:embed/>
                  <p:pic>
                    <p:nvPicPr>
                      <p:cNvPr id="38" name="Object 25">
                        <a:extLst>
                          <a:ext uri="{FF2B5EF4-FFF2-40B4-BE49-F238E27FC236}">
                            <a16:creationId xmlns:a16="http://schemas.microsoft.com/office/drawing/2014/main" id="{FF017C87-6A6F-4027-A7D0-72442F21E8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1626" y="5800725"/>
                        <a:ext cx="27590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矩形 45">
            <a:extLst>
              <a:ext uri="{FF2B5EF4-FFF2-40B4-BE49-F238E27FC236}">
                <a16:creationId xmlns:a16="http://schemas.microsoft.com/office/drawing/2014/main" id="{3EAE8410-76F4-498C-B6C7-D46498F1E134}"/>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交</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25" name="组合 24">
            <a:extLst>
              <a:ext uri="{FF2B5EF4-FFF2-40B4-BE49-F238E27FC236}">
                <a16:creationId xmlns:a16="http://schemas.microsoft.com/office/drawing/2014/main" id="{14144318-E48D-4189-904B-EC700E8C51B9}"/>
              </a:ext>
            </a:extLst>
          </p:cNvPr>
          <p:cNvGrpSpPr/>
          <p:nvPr/>
        </p:nvGrpSpPr>
        <p:grpSpPr>
          <a:xfrm>
            <a:off x="8232632" y="4230022"/>
            <a:ext cx="3276600" cy="2181225"/>
            <a:chOff x="6914195" y="4208756"/>
            <a:chExt cx="3276600" cy="2181225"/>
          </a:xfrm>
        </p:grpSpPr>
        <p:grpSp>
          <p:nvGrpSpPr>
            <p:cNvPr id="26" name="Group 17">
              <a:extLst>
                <a:ext uri="{FF2B5EF4-FFF2-40B4-BE49-F238E27FC236}">
                  <a16:creationId xmlns:a16="http://schemas.microsoft.com/office/drawing/2014/main" id="{04988C6F-386C-48EB-ABAF-B83EFF19110A}"/>
                </a:ext>
              </a:extLst>
            </p:cNvPr>
            <p:cNvGrpSpPr>
              <a:grpSpLocks/>
            </p:cNvGrpSpPr>
            <p:nvPr/>
          </p:nvGrpSpPr>
          <p:grpSpPr bwMode="auto">
            <a:xfrm>
              <a:off x="6914195" y="4208756"/>
              <a:ext cx="3276600" cy="2181225"/>
              <a:chOff x="3606" y="2704"/>
              <a:chExt cx="2064" cy="1374"/>
            </a:xfrm>
          </p:grpSpPr>
          <p:sp>
            <p:nvSpPr>
              <p:cNvPr id="28" name="Rectangle 18">
                <a:extLst>
                  <a:ext uri="{FF2B5EF4-FFF2-40B4-BE49-F238E27FC236}">
                    <a16:creationId xmlns:a16="http://schemas.microsoft.com/office/drawing/2014/main" id="{14C6FC94-BE4B-44FA-89AB-27DF589FBA15}"/>
                  </a:ext>
                </a:extLst>
              </p:cNvPr>
              <p:cNvSpPr>
                <a:spLocks noChangeArrowheads="1"/>
              </p:cNvSpPr>
              <p:nvPr/>
            </p:nvSpPr>
            <p:spPr bwMode="auto">
              <a:xfrm>
                <a:off x="3606" y="2704"/>
                <a:ext cx="2064" cy="1056"/>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29" name="Oval 19">
                <a:extLst>
                  <a:ext uri="{FF2B5EF4-FFF2-40B4-BE49-F238E27FC236}">
                    <a16:creationId xmlns:a16="http://schemas.microsoft.com/office/drawing/2014/main" id="{61A409F5-E19B-45AC-A4B6-BBE5231A074D}"/>
                  </a:ext>
                </a:extLst>
              </p:cNvPr>
              <p:cNvSpPr>
                <a:spLocks noChangeArrowheads="1"/>
              </p:cNvSpPr>
              <p:nvPr/>
            </p:nvSpPr>
            <p:spPr bwMode="auto">
              <a:xfrm>
                <a:off x="3942" y="2800"/>
                <a:ext cx="912" cy="86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0" name="Oval 20">
                <a:extLst>
                  <a:ext uri="{FF2B5EF4-FFF2-40B4-BE49-F238E27FC236}">
                    <a16:creationId xmlns:a16="http://schemas.microsoft.com/office/drawing/2014/main" id="{2BA8CD22-6C60-4AE7-90E7-76B98271FC54}"/>
                  </a:ext>
                </a:extLst>
              </p:cNvPr>
              <p:cNvSpPr>
                <a:spLocks noChangeArrowheads="1"/>
              </p:cNvSpPr>
              <p:nvPr/>
            </p:nvSpPr>
            <p:spPr bwMode="auto">
              <a:xfrm>
                <a:off x="4518" y="2800"/>
                <a:ext cx="912" cy="86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2" name="Text Box 22">
                <a:extLst>
                  <a:ext uri="{FF2B5EF4-FFF2-40B4-BE49-F238E27FC236}">
                    <a16:creationId xmlns:a16="http://schemas.microsoft.com/office/drawing/2014/main" id="{162AE147-3A9A-435E-9CE2-1794F09A2B70}"/>
                  </a:ext>
                </a:extLst>
              </p:cNvPr>
              <p:cNvSpPr txBox="1">
                <a:spLocks noChangeArrowheads="1"/>
              </p:cNvSpPr>
              <p:nvPr/>
            </p:nvSpPr>
            <p:spPr bwMode="auto">
              <a:xfrm>
                <a:off x="3702" y="28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A</a:t>
                </a:r>
              </a:p>
            </p:txBody>
          </p:sp>
          <p:sp>
            <p:nvSpPr>
              <p:cNvPr id="47" name="Text Box 23">
                <a:extLst>
                  <a:ext uri="{FF2B5EF4-FFF2-40B4-BE49-F238E27FC236}">
                    <a16:creationId xmlns:a16="http://schemas.microsoft.com/office/drawing/2014/main" id="{21FB7572-7230-447E-A7DA-42D404DD3818}"/>
                  </a:ext>
                </a:extLst>
              </p:cNvPr>
              <p:cNvSpPr txBox="1">
                <a:spLocks noChangeArrowheads="1"/>
              </p:cNvSpPr>
              <p:nvPr/>
            </p:nvSpPr>
            <p:spPr bwMode="auto">
              <a:xfrm>
                <a:off x="5334" y="280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B</a:t>
                </a:r>
              </a:p>
            </p:txBody>
          </p:sp>
          <p:graphicFrame>
            <p:nvGraphicFramePr>
              <p:cNvPr id="48" name="Object 24">
                <a:extLst>
                  <a:ext uri="{FF2B5EF4-FFF2-40B4-BE49-F238E27FC236}">
                    <a16:creationId xmlns:a16="http://schemas.microsoft.com/office/drawing/2014/main" id="{625C42F9-FB09-489F-889B-3A79C955711D}"/>
                  </a:ext>
                </a:extLst>
              </p:cNvPr>
              <p:cNvGraphicFramePr>
                <a:graphicFrameLocks noChangeAspect="1"/>
              </p:cNvGraphicFramePr>
              <p:nvPr/>
            </p:nvGraphicFramePr>
            <p:xfrm>
              <a:off x="4332" y="3793"/>
              <a:ext cx="589" cy="285"/>
            </p:xfrm>
            <a:graphic>
              <a:graphicData uri="http://schemas.openxmlformats.org/presentationml/2006/ole">
                <mc:AlternateContent xmlns:mc="http://schemas.openxmlformats.org/markup-compatibility/2006">
                  <mc:Choice xmlns:v="urn:schemas-microsoft-com:vml" Requires="v">
                    <p:oleObj spid="_x0000_s49223" name="Equation" r:id="rId13" imgW="393529" imgH="190417" progId="Equation.DSMT4">
                      <p:embed/>
                    </p:oleObj>
                  </mc:Choice>
                  <mc:Fallback>
                    <p:oleObj name="Equation" r:id="rId13" imgW="393529" imgH="190417" progId="Equation.DSMT4">
                      <p:embed/>
                      <p:pic>
                        <p:nvPicPr>
                          <p:cNvPr id="48" name="Object 24">
                            <a:extLst>
                              <a:ext uri="{FF2B5EF4-FFF2-40B4-BE49-F238E27FC236}">
                                <a16:creationId xmlns:a16="http://schemas.microsoft.com/office/drawing/2014/main" id="{625C42F9-FB09-489F-889B-3A79C95571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2" y="3793"/>
                            <a:ext cx="589"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27" name="任意多边形: 形状 26">
              <a:extLst>
                <a:ext uri="{FF2B5EF4-FFF2-40B4-BE49-F238E27FC236}">
                  <a16:creationId xmlns:a16="http://schemas.microsoft.com/office/drawing/2014/main" id="{03EF3B7A-5A2D-4D97-B5EF-CC0C88488E11}"/>
                </a:ext>
              </a:extLst>
            </p:cNvPr>
            <p:cNvSpPr/>
            <p:nvPr/>
          </p:nvSpPr>
          <p:spPr>
            <a:xfrm>
              <a:off x="8361995" y="4497775"/>
              <a:ext cx="533400" cy="1098361"/>
            </a:xfrm>
            <a:custGeom>
              <a:avLst/>
              <a:gdLst>
                <a:gd name="connsiteX0" fmla="*/ 245097 w 505694"/>
                <a:gd name="connsiteY0" fmla="*/ 0 h 1098361"/>
                <a:gd name="connsiteX1" fmla="*/ 289257 w 505694"/>
                <a:gd name="connsiteY1" fmla="*/ 36212 h 1098361"/>
                <a:gd name="connsiteX2" fmla="*/ 505694 w 505694"/>
                <a:gd name="connsiteY2" fmla="*/ 555536 h 1098361"/>
                <a:gd name="connsiteX3" fmla="*/ 289257 w 505694"/>
                <a:gd name="connsiteY3" fmla="*/ 1074860 h 1098361"/>
                <a:gd name="connsiteX4" fmla="*/ 260597 w 505694"/>
                <a:gd name="connsiteY4" fmla="*/ 1098361 h 1098361"/>
                <a:gd name="connsiteX5" fmla="*/ 216437 w 505694"/>
                <a:gd name="connsiteY5" fmla="*/ 1062149 h 1098361"/>
                <a:gd name="connsiteX6" fmla="*/ 0 w 505694"/>
                <a:gd name="connsiteY6" fmla="*/ 542825 h 1098361"/>
                <a:gd name="connsiteX7" fmla="*/ 216437 w 505694"/>
                <a:gd name="connsiteY7" fmla="*/ 23501 h 109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94" h="1098361">
                  <a:moveTo>
                    <a:pt x="245097" y="0"/>
                  </a:moveTo>
                  <a:lnTo>
                    <a:pt x="289257" y="36212"/>
                  </a:lnTo>
                  <a:cubicBezTo>
                    <a:pt x="422983" y="169119"/>
                    <a:pt x="505694" y="352728"/>
                    <a:pt x="505694" y="555536"/>
                  </a:cubicBezTo>
                  <a:cubicBezTo>
                    <a:pt x="505694" y="758345"/>
                    <a:pt x="422983" y="941953"/>
                    <a:pt x="289257" y="1074860"/>
                  </a:cubicBezTo>
                  <a:lnTo>
                    <a:pt x="260597" y="1098361"/>
                  </a:lnTo>
                  <a:lnTo>
                    <a:pt x="216437" y="1062149"/>
                  </a:lnTo>
                  <a:cubicBezTo>
                    <a:pt x="82711" y="929242"/>
                    <a:pt x="0" y="745634"/>
                    <a:pt x="0" y="542825"/>
                  </a:cubicBezTo>
                  <a:cubicBezTo>
                    <a:pt x="0" y="340017"/>
                    <a:pt x="82711" y="156408"/>
                    <a:pt x="216437" y="23501"/>
                  </a:cubicBezTo>
                  <a:close/>
                </a:path>
              </a:pathLst>
            </a:custGeom>
            <a:solidFill>
              <a:srgbClr val="428B6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spcBef>
                  <a:spcPct val="0"/>
                </a:spcBef>
              </a:pPr>
              <a:endParaRPr lang="zh-CN" altLang="en-US" sz="2400" dirty="0">
                <a:solidFill>
                  <a:schemeClr val="tx1"/>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98682615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Intersection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24" name="Rectangle 3">
            <a:extLst>
              <a:ext uri="{FF2B5EF4-FFF2-40B4-BE49-F238E27FC236}">
                <a16:creationId xmlns:a16="http://schemas.microsoft.com/office/drawing/2014/main" id="{B20CAB86-E930-42C0-9EC5-B0EE792151C9}"/>
              </a:ext>
            </a:extLst>
          </p:cNvPr>
          <p:cNvSpPr txBox="1">
            <a:spLocks noChangeArrowheads="1"/>
          </p:cNvSpPr>
          <p:nvPr/>
        </p:nvSpPr>
        <p:spPr>
          <a:xfrm>
            <a:off x="2135823" y="1713207"/>
            <a:ext cx="8548687" cy="1816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dirty="0">
                <a:solidFill>
                  <a:srgbClr val="7030A0"/>
                </a:solidFill>
                <a:ea typeface="宋体" panose="02010600030101010101" pitchFamily="2" charset="-122"/>
                <a:cs typeface="Times New Roman" panose="02020603050405020304" pitchFamily="18" charset="0"/>
              </a:rPr>
              <a:t>Proof</a:t>
            </a:r>
            <a:r>
              <a:rPr lang="en-US" altLang="zh-CN" sz="24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rPr>
              <a:t>A </a:t>
            </a:r>
            <a:r>
              <a:rPr lang="zh-CN" altLang="en-US" sz="2400" dirty="0">
                <a:latin typeface="Times New Roman" panose="02020603050405020304" pitchFamily="18" charset="0"/>
              </a:rPr>
              <a:t>⊆ </a:t>
            </a:r>
            <a:r>
              <a:rPr lang="en-US" altLang="zh-CN" sz="2400" i="1" dirty="0">
                <a:latin typeface="Times New Roman" panose="02020603050405020304" pitchFamily="18" charset="0"/>
              </a:rPr>
              <a:t>B</a:t>
            </a:r>
            <a:r>
              <a:rPr lang="en-US" altLang="zh-CN" sz="2400" dirty="0">
                <a:latin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If</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then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we have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ea typeface="宋体" panose="02010600030101010101" pitchFamily="2" charset="-122"/>
                <a:cs typeface="Times New Roman" panose="02020603050405020304" pitchFamily="18" charset="0"/>
              </a:rPr>
              <a:t> ∧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then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that is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5" name="Text Box 14">
            <a:extLst>
              <a:ext uri="{FF2B5EF4-FFF2-40B4-BE49-F238E27FC236}">
                <a16:creationId xmlns:a16="http://schemas.microsoft.com/office/drawing/2014/main" id="{7F21C144-44AC-4DF3-9012-ACD28F4B4A87}"/>
              </a:ext>
            </a:extLst>
          </p:cNvPr>
          <p:cNvSpPr txBox="1">
            <a:spLocks noChangeArrowheads="1"/>
          </p:cNvSpPr>
          <p:nvPr/>
        </p:nvSpPr>
        <p:spPr bwMode="auto">
          <a:xfrm>
            <a:off x="1900873" y="3483269"/>
            <a:ext cx="76676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600" b="1" i="0" dirty="0">
                <a:latin typeface="+mn-lt"/>
              </a:rPr>
              <a:t>Set intersection has the following properties:</a:t>
            </a:r>
            <a:endParaRPr kumimoji="0" lang="zh-CN" altLang="en-US" sz="2600" b="1" i="0" dirty="0">
              <a:latin typeface="+mn-lt"/>
            </a:endParaRPr>
          </a:p>
        </p:txBody>
      </p:sp>
      <p:graphicFrame>
        <p:nvGraphicFramePr>
          <p:cNvPr id="26" name="Object 15">
            <a:extLst>
              <a:ext uri="{FF2B5EF4-FFF2-40B4-BE49-F238E27FC236}">
                <a16:creationId xmlns:a16="http://schemas.microsoft.com/office/drawing/2014/main" id="{78217B51-441F-40EA-9DF4-5132122D0237}"/>
              </a:ext>
            </a:extLst>
          </p:cNvPr>
          <p:cNvGraphicFramePr>
            <a:graphicFrameLocks noChangeAspect="1"/>
          </p:cNvGraphicFramePr>
          <p:nvPr>
            <p:extLst>
              <p:ext uri="{D42A27DB-BD31-4B8C-83A1-F6EECF244321}">
                <p14:modId xmlns:p14="http://schemas.microsoft.com/office/powerpoint/2010/main" val="128554277"/>
              </p:ext>
            </p:extLst>
          </p:nvPr>
        </p:nvGraphicFramePr>
        <p:xfrm>
          <a:off x="2810510" y="4029369"/>
          <a:ext cx="3600450" cy="2200275"/>
        </p:xfrm>
        <a:graphic>
          <a:graphicData uri="http://schemas.openxmlformats.org/presentationml/2006/ole">
            <mc:AlternateContent xmlns:mc="http://schemas.openxmlformats.org/markup-compatibility/2006">
              <mc:Choice xmlns:v="urn:schemas-microsoft-com:vml" Requires="v">
                <p:oleObj spid="_x0000_s36923" name="Equation" r:id="rId4" imgW="1828800" imgH="1117600" progId="Equation.DSMT4">
                  <p:embed/>
                </p:oleObj>
              </mc:Choice>
              <mc:Fallback>
                <p:oleObj name="Equation" r:id="rId4" imgW="1828800" imgH="1117600" progId="Equation.DSMT4">
                  <p:embed/>
                  <p:pic>
                    <p:nvPicPr>
                      <p:cNvPr id="7174" name="Object 15">
                        <a:extLst>
                          <a:ext uri="{FF2B5EF4-FFF2-40B4-BE49-F238E27FC236}">
                            <a16:creationId xmlns:a16="http://schemas.microsoft.com/office/drawing/2014/main" id="{DAE19428-57D7-4280-95A1-4A608628E4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510" y="4029369"/>
                        <a:ext cx="3600450" cy="220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9" name="文本框 1">
            <a:extLst>
              <a:ext uri="{FF2B5EF4-FFF2-40B4-BE49-F238E27FC236}">
                <a16:creationId xmlns:a16="http://schemas.microsoft.com/office/drawing/2014/main" id="{FA7AF0DE-418B-43AC-AF7B-9A1E1E554FC8}"/>
              </a:ext>
            </a:extLst>
          </p:cNvPr>
          <p:cNvSpPr txBox="1">
            <a:spLocks noChangeArrowheads="1"/>
          </p:cNvSpPr>
          <p:nvPr/>
        </p:nvSpPr>
        <p:spPr bwMode="auto">
          <a:xfrm>
            <a:off x="2179246" y="1145178"/>
            <a:ext cx="7290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dirty="0">
                <a:latin typeface="Times New Roman" panose="02020603050405020304" pitchFamily="18" charset="0"/>
              </a:rPr>
              <a:t>Assume A </a:t>
            </a:r>
            <a:r>
              <a:rPr kumimoji="0" lang="zh-CN" altLang="en-US" sz="2800" dirty="0">
                <a:latin typeface="Times New Roman" panose="02020603050405020304" pitchFamily="18" charset="0"/>
              </a:rPr>
              <a:t>⊆ </a:t>
            </a:r>
            <a:r>
              <a:rPr kumimoji="0" lang="en-US" altLang="zh-CN" sz="2800" dirty="0">
                <a:latin typeface="Times New Roman" panose="02020603050405020304" pitchFamily="18" charset="0"/>
              </a:rPr>
              <a:t>B, prove A</a:t>
            </a:r>
            <a:r>
              <a:rPr kumimoji="0" lang="zh-CN" altLang="en-US" sz="2800" dirty="0">
                <a:latin typeface="Times New Roman" panose="02020603050405020304" pitchFamily="18" charset="0"/>
              </a:rPr>
              <a:t>∩</a:t>
            </a:r>
            <a:r>
              <a:rPr kumimoji="0" lang="en-US" altLang="zh-CN" sz="2800" dirty="0">
                <a:latin typeface="Times New Roman" panose="02020603050405020304" pitchFamily="18" charset="0"/>
              </a:rPr>
              <a:t>C</a:t>
            </a:r>
            <a:r>
              <a:rPr kumimoji="0" lang="zh-CN" altLang="en-US" sz="2800" dirty="0">
                <a:latin typeface="Times New Roman" panose="02020603050405020304" pitchFamily="18" charset="0"/>
              </a:rPr>
              <a:t> ⊆ </a:t>
            </a:r>
            <a:r>
              <a:rPr kumimoji="0" lang="en-US" altLang="zh-CN" sz="2800" dirty="0">
                <a:latin typeface="Times New Roman" panose="02020603050405020304" pitchFamily="18" charset="0"/>
              </a:rPr>
              <a:t>B</a:t>
            </a:r>
            <a:r>
              <a:rPr kumimoji="0" lang="zh-CN" altLang="en-US" sz="2800" dirty="0">
                <a:latin typeface="Times New Roman" panose="02020603050405020304" pitchFamily="18" charset="0"/>
              </a:rPr>
              <a:t>∩</a:t>
            </a:r>
            <a:r>
              <a:rPr kumimoji="0" lang="en-US" altLang="zh-CN" sz="2800" dirty="0">
                <a:latin typeface="Times New Roman" panose="02020603050405020304" pitchFamily="18" charset="0"/>
              </a:rPr>
              <a:t>C </a:t>
            </a:r>
            <a:endParaRPr kumimoji="0" lang="zh-CN" altLang="en-US" sz="2800" dirty="0">
              <a:latin typeface="Times New Roman" panose="02020603050405020304" pitchFamily="18" charset="0"/>
            </a:endParaRPr>
          </a:p>
        </p:txBody>
      </p:sp>
      <p:sp>
        <p:nvSpPr>
          <p:cNvPr id="50" name="矩形 49">
            <a:extLst>
              <a:ext uri="{FF2B5EF4-FFF2-40B4-BE49-F238E27FC236}">
                <a16:creationId xmlns:a16="http://schemas.microsoft.com/office/drawing/2014/main" id="{8E43C4BA-2119-4B1A-A3E0-18888C68F1ED}"/>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交</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2" name="组合 1">
            <a:extLst>
              <a:ext uri="{FF2B5EF4-FFF2-40B4-BE49-F238E27FC236}">
                <a16:creationId xmlns:a16="http://schemas.microsoft.com/office/drawing/2014/main" id="{3FA6230E-4A3C-4D34-82FF-9A63554B00B4}"/>
              </a:ext>
            </a:extLst>
          </p:cNvPr>
          <p:cNvGrpSpPr/>
          <p:nvPr/>
        </p:nvGrpSpPr>
        <p:grpSpPr>
          <a:xfrm>
            <a:off x="8727427" y="1090115"/>
            <a:ext cx="2949600" cy="2471290"/>
            <a:chOff x="7667600" y="1058018"/>
            <a:chExt cx="2949600" cy="2471290"/>
          </a:xfrm>
        </p:grpSpPr>
        <p:sp>
          <p:nvSpPr>
            <p:cNvPr id="28" name="Rectangle 18">
              <a:extLst>
                <a:ext uri="{FF2B5EF4-FFF2-40B4-BE49-F238E27FC236}">
                  <a16:creationId xmlns:a16="http://schemas.microsoft.com/office/drawing/2014/main" id="{6B0BB138-73C0-49AF-8F9D-283B4CCA5646}"/>
                </a:ext>
              </a:extLst>
            </p:cNvPr>
            <p:cNvSpPr>
              <a:spLocks noChangeArrowheads="1"/>
            </p:cNvSpPr>
            <p:nvPr/>
          </p:nvSpPr>
          <p:spPr bwMode="auto">
            <a:xfrm>
              <a:off x="7667600" y="1058018"/>
              <a:ext cx="2949600" cy="247129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46" name="Text Box 22">
              <a:extLst>
                <a:ext uri="{FF2B5EF4-FFF2-40B4-BE49-F238E27FC236}">
                  <a16:creationId xmlns:a16="http://schemas.microsoft.com/office/drawing/2014/main" id="{8B0D2781-9BBA-4BC4-8DC4-2E7F3C96D175}"/>
                </a:ext>
              </a:extLst>
            </p:cNvPr>
            <p:cNvSpPr txBox="1">
              <a:spLocks noChangeArrowheads="1"/>
            </p:cNvSpPr>
            <p:nvPr/>
          </p:nvSpPr>
          <p:spPr bwMode="auto">
            <a:xfrm>
              <a:off x="8562315" y="24717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dirty="0">
                  <a:latin typeface="Times New Roman" panose="02020603050405020304" pitchFamily="18" charset="0"/>
                </a:rPr>
                <a:t>A</a:t>
              </a:r>
            </a:p>
          </p:txBody>
        </p:sp>
        <p:sp>
          <p:nvSpPr>
            <p:cNvPr id="47" name="Text Box 23">
              <a:extLst>
                <a:ext uri="{FF2B5EF4-FFF2-40B4-BE49-F238E27FC236}">
                  <a16:creationId xmlns:a16="http://schemas.microsoft.com/office/drawing/2014/main" id="{3F1A8CC9-D2D8-4A62-BFD6-8BFBB9A33321}"/>
                </a:ext>
              </a:extLst>
            </p:cNvPr>
            <p:cNvSpPr txBox="1">
              <a:spLocks noChangeArrowheads="1"/>
            </p:cNvSpPr>
            <p:nvPr/>
          </p:nvSpPr>
          <p:spPr bwMode="auto">
            <a:xfrm>
              <a:off x="9587840" y="25431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dirty="0">
                  <a:latin typeface="Times New Roman" panose="02020603050405020304" pitchFamily="18" charset="0"/>
                </a:rPr>
                <a:t>B</a:t>
              </a:r>
            </a:p>
          </p:txBody>
        </p:sp>
        <p:sp>
          <p:nvSpPr>
            <p:cNvPr id="31" name="Oval 19">
              <a:extLst>
                <a:ext uri="{FF2B5EF4-FFF2-40B4-BE49-F238E27FC236}">
                  <a16:creationId xmlns:a16="http://schemas.microsoft.com/office/drawing/2014/main" id="{793D9009-0FE5-418F-B3B9-8D0599CBD253}"/>
                </a:ext>
              </a:extLst>
            </p:cNvPr>
            <p:cNvSpPr>
              <a:spLocks noChangeArrowheads="1"/>
            </p:cNvSpPr>
            <p:nvPr/>
          </p:nvSpPr>
          <p:spPr bwMode="auto">
            <a:xfrm>
              <a:off x="8173844" y="1820798"/>
              <a:ext cx="1447800" cy="1371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2" name="Oval 19">
              <a:extLst>
                <a:ext uri="{FF2B5EF4-FFF2-40B4-BE49-F238E27FC236}">
                  <a16:creationId xmlns:a16="http://schemas.microsoft.com/office/drawing/2014/main" id="{5883D744-4D44-45A0-87A8-D50C87703C2F}"/>
                </a:ext>
              </a:extLst>
            </p:cNvPr>
            <p:cNvSpPr>
              <a:spLocks noChangeArrowheads="1"/>
            </p:cNvSpPr>
            <p:nvPr/>
          </p:nvSpPr>
          <p:spPr bwMode="auto">
            <a:xfrm>
              <a:off x="8116071" y="1614435"/>
              <a:ext cx="1896683" cy="184264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4" name="Oval 19">
              <a:extLst>
                <a:ext uri="{FF2B5EF4-FFF2-40B4-BE49-F238E27FC236}">
                  <a16:creationId xmlns:a16="http://schemas.microsoft.com/office/drawing/2014/main" id="{E5C237D6-1AF6-4B8F-9AF9-1F34DD83DD14}"/>
                </a:ext>
              </a:extLst>
            </p:cNvPr>
            <p:cNvSpPr>
              <a:spLocks noChangeArrowheads="1"/>
            </p:cNvSpPr>
            <p:nvPr/>
          </p:nvSpPr>
          <p:spPr bwMode="auto">
            <a:xfrm>
              <a:off x="8562796" y="1158970"/>
              <a:ext cx="1388917" cy="134934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40" name="任意多边形: 形状 39">
              <a:extLst>
                <a:ext uri="{FF2B5EF4-FFF2-40B4-BE49-F238E27FC236}">
                  <a16:creationId xmlns:a16="http://schemas.microsoft.com/office/drawing/2014/main" id="{08351874-5279-4886-A362-7F2E9B41495A}"/>
                </a:ext>
              </a:extLst>
            </p:cNvPr>
            <p:cNvSpPr>
              <a:spLocks noChangeArrowheads="1"/>
            </p:cNvSpPr>
            <p:nvPr/>
          </p:nvSpPr>
          <p:spPr bwMode="auto">
            <a:xfrm>
              <a:off x="8562796" y="1617553"/>
              <a:ext cx="1334662" cy="893877"/>
            </a:xfrm>
            <a:custGeom>
              <a:avLst/>
              <a:gdLst>
                <a:gd name="connsiteX0" fmla="*/ 501617 w 1334662"/>
                <a:gd name="connsiteY0" fmla="*/ 0 h 893877"/>
                <a:gd name="connsiteX1" fmla="*/ 1287997 w 1334662"/>
                <a:gd name="connsiteY1" fmla="*/ 406201 h 893877"/>
                <a:gd name="connsiteX2" fmla="*/ 1334662 w 1334662"/>
                <a:gd name="connsiteY2" fmla="*/ 480825 h 893877"/>
                <a:gd name="connsiteX3" fmla="*/ 1334344 w 1334662"/>
                <a:gd name="connsiteY3" fmla="*/ 481819 h 893877"/>
                <a:gd name="connsiteX4" fmla="*/ 694459 w 1334662"/>
                <a:gd name="connsiteY4" fmla="*/ 893877 h 893877"/>
                <a:gd name="connsiteX5" fmla="*/ 0 w 1334662"/>
                <a:gd name="connsiteY5" fmla="*/ 219206 h 893877"/>
                <a:gd name="connsiteX6" fmla="*/ 8446 w 1334662"/>
                <a:gd name="connsiteY6" fmla="*/ 137807 h 893877"/>
                <a:gd name="connsiteX7" fmla="*/ 132479 w 1334662"/>
                <a:gd name="connsiteY7" fmla="*/ 72402 h 893877"/>
                <a:gd name="connsiteX8" fmla="*/ 501617 w 1334662"/>
                <a:gd name="connsiteY8" fmla="*/ 0 h 89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662" h="893877">
                  <a:moveTo>
                    <a:pt x="501617" y="0"/>
                  </a:moveTo>
                  <a:cubicBezTo>
                    <a:pt x="828964" y="0"/>
                    <a:pt x="1117573" y="161129"/>
                    <a:pt x="1287997" y="406201"/>
                  </a:cubicBezTo>
                  <a:lnTo>
                    <a:pt x="1334662" y="480825"/>
                  </a:lnTo>
                  <a:lnTo>
                    <a:pt x="1334344" y="481819"/>
                  </a:lnTo>
                  <a:cubicBezTo>
                    <a:pt x="1228919" y="723968"/>
                    <a:pt x="982113" y="893877"/>
                    <a:pt x="694459" y="893877"/>
                  </a:cubicBezTo>
                  <a:cubicBezTo>
                    <a:pt x="310920" y="893877"/>
                    <a:pt x="0" y="591817"/>
                    <a:pt x="0" y="219206"/>
                  </a:cubicBezTo>
                  <a:lnTo>
                    <a:pt x="8446" y="137807"/>
                  </a:lnTo>
                  <a:lnTo>
                    <a:pt x="132479" y="72402"/>
                  </a:lnTo>
                  <a:cubicBezTo>
                    <a:pt x="245938" y="25781"/>
                    <a:pt x="370678" y="0"/>
                    <a:pt x="501617" y="0"/>
                  </a:cubicBezTo>
                  <a:close/>
                </a:path>
              </a:pathLst>
            </a:custGeom>
            <a:pattFill prst="wdUpDiag">
              <a:fgClr>
                <a:schemeClr val="accent1"/>
              </a:fgClr>
              <a:bgClr>
                <a:schemeClr val="bg1"/>
              </a:bgClr>
            </a:pattFill>
            <a:ln w="38100">
              <a:solidFill>
                <a:schemeClr val="tx1"/>
              </a:solidFill>
              <a:round/>
              <a:headEnd/>
              <a:tailEnd/>
            </a:ln>
            <a:extLst/>
          </p:spPr>
          <p:txBody>
            <a:bodyPr wrap="square" anchor="ctr">
              <a:no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7" name="任意多边形: 形状 36">
              <a:extLst>
                <a:ext uri="{FF2B5EF4-FFF2-40B4-BE49-F238E27FC236}">
                  <a16:creationId xmlns:a16="http://schemas.microsoft.com/office/drawing/2014/main" id="{F0E7CF89-E6BF-443C-B4EF-252B40E27D47}"/>
                </a:ext>
              </a:extLst>
            </p:cNvPr>
            <p:cNvSpPr>
              <a:spLocks noChangeArrowheads="1"/>
            </p:cNvSpPr>
            <p:nvPr/>
          </p:nvSpPr>
          <p:spPr bwMode="auto">
            <a:xfrm>
              <a:off x="8565177" y="1825560"/>
              <a:ext cx="1044094" cy="687514"/>
            </a:xfrm>
            <a:custGeom>
              <a:avLst/>
              <a:gdLst>
                <a:gd name="connsiteX0" fmla="*/ 328211 w 1044094"/>
                <a:gd name="connsiteY0" fmla="*/ 0 h 687514"/>
                <a:gd name="connsiteX1" fmla="*/ 1037404 w 1044094"/>
                <a:gd name="connsiteY1" fmla="*/ 547587 h 687514"/>
                <a:gd name="connsiteX2" fmla="*/ 1044094 w 1044094"/>
                <a:gd name="connsiteY2" fmla="*/ 589116 h 687514"/>
                <a:gd name="connsiteX3" fmla="*/ 958037 w 1044094"/>
                <a:gd name="connsiteY3" fmla="*/ 634495 h 687514"/>
                <a:gd name="connsiteX4" fmla="*/ 687722 w 1044094"/>
                <a:gd name="connsiteY4" fmla="*/ 687514 h 687514"/>
                <a:gd name="connsiteX5" fmla="*/ 7372 w 1044094"/>
                <a:gd name="connsiteY5" fmla="*/ 148813 h 687514"/>
                <a:gd name="connsiteX6" fmla="*/ 0 w 1044094"/>
                <a:gd name="connsiteY6" fmla="*/ 77772 h 687514"/>
                <a:gd name="connsiteX7" fmla="*/ 46436 w 1044094"/>
                <a:gd name="connsiteY7" fmla="*/ 53894 h 687514"/>
                <a:gd name="connsiteX8" fmla="*/ 328211 w 1044094"/>
                <a:gd name="connsiteY8" fmla="*/ 0 h 6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094" h="687514">
                  <a:moveTo>
                    <a:pt x="328211" y="0"/>
                  </a:moveTo>
                  <a:cubicBezTo>
                    <a:pt x="678035" y="0"/>
                    <a:pt x="969903" y="235080"/>
                    <a:pt x="1037404" y="547587"/>
                  </a:cubicBezTo>
                  <a:lnTo>
                    <a:pt x="1044094" y="589116"/>
                  </a:lnTo>
                  <a:lnTo>
                    <a:pt x="958037" y="634495"/>
                  </a:lnTo>
                  <a:cubicBezTo>
                    <a:pt x="874953" y="668635"/>
                    <a:pt x="783607" y="687514"/>
                    <a:pt x="687722" y="687514"/>
                  </a:cubicBezTo>
                  <a:cubicBezTo>
                    <a:pt x="352125" y="687514"/>
                    <a:pt x="72128" y="456249"/>
                    <a:pt x="7372" y="148813"/>
                  </a:cubicBezTo>
                  <a:lnTo>
                    <a:pt x="0" y="77772"/>
                  </a:lnTo>
                  <a:lnTo>
                    <a:pt x="46436" y="53894"/>
                  </a:lnTo>
                  <a:cubicBezTo>
                    <a:pt x="133043" y="19190"/>
                    <a:pt x="228261" y="0"/>
                    <a:pt x="328211" y="0"/>
                  </a:cubicBezTo>
                  <a:close/>
                </a:path>
              </a:pathLst>
            </a:custGeom>
            <a:pattFill prst="narHorz">
              <a:fgClr>
                <a:schemeClr val="accent2"/>
              </a:fgClr>
              <a:bgClr>
                <a:schemeClr val="bg1"/>
              </a:bgClr>
            </a:pattFill>
            <a:ln w="38100">
              <a:solidFill>
                <a:srgbClr val="FF0000"/>
              </a:solidFill>
              <a:round/>
              <a:headEnd/>
              <a:tailEnd/>
            </a:ln>
            <a:extLst/>
          </p:spPr>
          <p:txBody>
            <a:bodyPr wrap="square" anchor="ctr">
              <a:no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41" name="Text Box 23">
              <a:extLst>
                <a:ext uri="{FF2B5EF4-FFF2-40B4-BE49-F238E27FC236}">
                  <a16:creationId xmlns:a16="http://schemas.microsoft.com/office/drawing/2014/main" id="{0D939100-E2E6-4786-AB86-BD25307ECE5E}"/>
                </a:ext>
              </a:extLst>
            </p:cNvPr>
            <p:cNvSpPr txBox="1">
              <a:spLocks noChangeArrowheads="1"/>
            </p:cNvSpPr>
            <p:nvPr/>
          </p:nvSpPr>
          <p:spPr bwMode="auto">
            <a:xfrm>
              <a:off x="9148236" y="11715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dirty="0">
                  <a:latin typeface="Times New Roman" panose="02020603050405020304" pitchFamily="18" charset="0"/>
                </a:rPr>
                <a:t>C</a:t>
              </a:r>
            </a:p>
          </p:txBody>
        </p:sp>
      </p:grpSp>
    </p:spTree>
    <p:extLst>
      <p:ext uri="{BB962C8B-B14F-4D97-AF65-F5344CB8AC3E}">
        <p14:creationId xmlns:p14="http://schemas.microsoft.com/office/powerpoint/2010/main" val="13346415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Intersection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22" name="Rectangle 3">
            <a:extLst>
              <a:ext uri="{FF2B5EF4-FFF2-40B4-BE49-F238E27FC236}">
                <a16:creationId xmlns:a16="http://schemas.microsoft.com/office/drawing/2014/main" id="{D67A575C-2E19-4E34-9A9D-CFC21F5F7587}"/>
              </a:ext>
            </a:extLst>
          </p:cNvPr>
          <p:cNvSpPr txBox="1">
            <a:spLocks noChangeArrowheads="1"/>
          </p:cNvSpPr>
          <p:nvPr/>
        </p:nvSpPr>
        <p:spPr>
          <a:xfrm>
            <a:off x="1977841" y="3997395"/>
            <a:ext cx="8001000" cy="9350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600" dirty="0">
                <a:ea typeface="宋体" panose="02010600030101010101" pitchFamily="2" charset="-122"/>
                <a:cs typeface="Times New Roman" panose="02020603050405020304" pitchFamily="18" charset="0"/>
              </a:rPr>
              <a:t>Analogy to multiple sets, set intersection still satisfies the </a:t>
            </a:r>
            <a:r>
              <a:rPr lang="en-US" altLang="zh-CN" sz="2600" dirty="0">
                <a:solidFill>
                  <a:srgbClr val="FF0000"/>
                </a:solidFill>
                <a:ea typeface="宋体" panose="02010600030101010101" pitchFamily="2" charset="-122"/>
                <a:cs typeface="Times New Roman" panose="02020603050405020304" pitchFamily="18" charset="0"/>
              </a:rPr>
              <a:t>Associativity(</a:t>
            </a:r>
            <a:r>
              <a:rPr lang="zh-CN" altLang="en-US" sz="2600" dirty="0">
                <a:solidFill>
                  <a:srgbClr val="FF0000"/>
                </a:solidFill>
                <a:ea typeface="宋体" panose="02010600030101010101" pitchFamily="2" charset="-122"/>
                <a:cs typeface="Times New Roman" panose="02020603050405020304" pitchFamily="18" charset="0"/>
              </a:rPr>
              <a:t>结合律</a:t>
            </a:r>
            <a:r>
              <a:rPr lang="en-US" altLang="zh-CN" sz="2600" dirty="0">
                <a:solidFill>
                  <a:srgbClr val="FF0000"/>
                </a:solidFill>
                <a:ea typeface="宋体" panose="02010600030101010101" pitchFamily="2" charset="-122"/>
                <a:cs typeface="Times New Roman" panose="02020603050405020304" pitchFamily="18" charset="0"/>
              </a:rPr>
              <a:t>)</a:t>
            </a:r>
            <a:r>
              <a:rPr lang="en-US" altLang="zh-CN" sz="2600" dirty="0">
                <a:ea typeface="宋体" panose="02010600030101010101" pitchFamily="2" charset="-122"/>
                <a:cs typeface="Times New Roman" panose="02020603050405020304" pitchFamily="18" charset="0"/>
              </a:rPr>
              <a:t>.</a:t>
            </a:r>
            <a:endParaRPr lang="zh-CN" altLang="en-US" sz="2600" dirty="0">
              <a:ea typeface="宋体" panose="02010600030101010101" pitchFamily="2" charset="-122"/>
              <a:cs typeface="Times New Roman" panose="02020603050405020304" pitchFamily="18" charset="0"/>
            </a:endParaRPr>
          </a:p>
          <a:p>
            <a:pPr>
              <a:buFontTx/>
              <a:buNone/>
            </a:pPr>
            <a:endParaRPr lang="zh-CN" altLang="en-US" sz="2600" dirty="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 Box 11">
                <a:extLst>
                  <a:ext uri="{FF2B5EF4-FFF2-40B4-BE49-F238E27FC236}">
                    <a16:creationId xmlns:a16="http://schemas.microsoft.com/office/drawing/2014/main" id="{84978AE3-5645-40B7-93FB-65BF8BC43A4E}"/>
                  </a:ext>
                </a:extLst>
              </p:cNvPr>
              <p:cNvSpPr txBox="1">
                <a:spLocks noChangeArrowheads="1"/>
              </p:cNvSpPr>
              <p:nvPr/>
            </p:nvSpPr>
            <p:spPr bwMode="auto">
              <a:xfrm>
                <a:off x="1990598" y="4857475"/>
                <a:ext cx="8280400" cy="18966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61950" indent="-36195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pPr>
                <a:r>
                  <a:rPr kumimoji="0" lang="en-US" altLang="zh-CN" sz="2400" i="0" dirty="0">
                    <a:latin typeface="+mn-lt"/>
                    <a:cs typeface="Times New Roman" panose="02020603050405020304" pitchFamily="18" charset="0"/>
                  </a:rPr>
                  <a:t>For </a:t>
                </a:r>
                <a:r>
                  <a:rPr kumimoji="0" lang="en-US" altLang="zh-CN" sz="2400" dirty="0">
                    <a:latin typeface="+mn-lt"/>
                    <a:cs typeface="Times New Roman" panose="02020603050405020304" pitchFamily="18" charset="0"/>
                  </a:rPr>
                  <a:t>n sets, </a:t>
                </a:r>
                <a14:m>
                  <m:oMath xmlns:m="http://schemas.openxmlformats.org/officeDocument/2006/math">
                    <m:r>
                      <a:rPr lang="en-US" altLang="zh-CN" sz="2400" dirty="0">
                        <a:latin typeface="Cambria Math" panose="02040503050406030204" pitchFamily="18" charset="0"/>
                      </a:rPr>
                      <m:t>𝐴</m:t>
                    </m:r>
                    <m:r>
                      <a:rPr lang="en-US" altLang="zh-CN" sz="2400" baseline="-25000" dirty="0">
                        <a:latin typeface="Cambria Math" panose="02040503050406030204" pitchFamily="18" charset="0"/>
                      </a:rPr>
                      <m:t>1</m:t>
                    </m:r>
                    <m:r>
                      <a:rPr lang="en-US" altLang="zh-CN" sz="2400" dirty="0">
                        <a:latin typeface="Cambria Math" panose="02040503050406030204" pitchFamily="18" charset="0"/>
                      </a:rPr>
                      <m:t>,</m:t>
                    </m:r>
                    <m:r>
                      <a:rPr lang="en-US" altLang="zh-CN" sz="2400" dirty="0">
                        <a:latin typeface="Cambria Math" panose="02040503050406030204" pitchFamily="18" charset="0"/>
                      </a:rPr>
                      <m:t>𝐴</m:t>
                    </m:r>
                    <m:r>
                      <a:rPr lang="en-US" altLang="zh-CN" sz="2400" baseline="-25000" dirty="0">
                        <a:latin typeface="Cambria Math" panose="02040503050406030204" pitchFamily="18" charset="0"/>
                      </a:rPr>
                      <m:t>2</m:t>
                    </m:r>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𝐴</m:t>
                        </m:r>
                      </m:e>
                      <m:sub>
                        <m:r>
                          <a:rPr lang="en-US" altLang="zh-CN" sz="2400" dirty="0">
                            <a:latin typeface="Cambria Math" panose="02040503050406030204" pitchFamily="18" charset="0"/>
                          </a:rPr>
                          <m:t>𝑛</m:t>
                        </m:r>
                      </m:sub>
                    </m:sSub>
                  </m:oMath>
                </a14:m>
                <a:r>
                  <a:rPr kumimoji="0" lang="en-US" altLang="zh-CN" sz="2400" dirty="0">
                    <a:latin typeface="+mn-lt"/>
                    <a:cs typeface="Times New Roman" panose="02020603050405020304" pitchFamily="18" charset="0"/>
                  </a:rPr>
                  <a:t>,</a:t>
                </a:r>
                <a:r>
                  <a:rPr kumimoji="0" lang="en-US" altLang="zh-CN" sz="2400" i="0" dirty="0">
                    <a:latin typeface="+mn-lt"/>
                    <a:cs typeface="Times New Roman" panose="02020603050405020304" pitchFamily="18" charset="0"/>
                  </a:rPr>
                  <a:t> intersection of these sets can be expressed as</a:t>
                </a:r>
                <a:r>
                  <a:rPr kumimoji="0" lang="zh-CN" altLang="en-US" sz="2400" i="0" dirty="0">
                    <a:latin typeface="+mn-lt"/>
                    <a:cs typeface="Times New Roman" panose="02020603050405020304" pitchFamily="18" charset="0"/>
                  </a:rPr>
                  <a:t>：</a:t>
                </a:r>
                <a:endParaRPr kumimoji="0" lang="en-US" altLang="zh-CN" sz="2400" i="0" dirty="0">
                  <a:latin typeface="+mn-lt"/>
                  <a:cs typeface="Times New Roman" panose="02020603050405020304" pitchFamily="18" charset="0"/>
                </a:endParaRPr>
              </a:p>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𝑃</m:t>
                      </m:r>
                      <m:r>
                        <a:rPr lang="zh-CN" altLang="en-US" sz="240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smtClean="0">
                              <a:latin typeface="Cambria Math" panose="02040503050406030204" pitchFamily="18" charset="0"/>
                            </a:rPr>
                            <m:t>𝐴</m:t>
                          </m:r>
                        </m:e>
                        <m:sub>
                          <m:r>
                            <a:rPr lang="zh-CN" altLang="en-US" sz="2400" smtClean="0">
                              <a:latin typeface="Cambria Math" panose="02040503050406030204" pitchFamily="18" charset="0"/>
                            </a:rPr>
                            <m:t>1</m:t>
                          </m:r>
                        </m:sub>
                      </m:sSub>
                      <m:r>
                        <a:rPr lang="zh-CN" altLang="en-US" sz="240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smtClean="0">
                              <a:latin typeface="Cambria Math" panose="02040503050406030204" pitchFamily="18" charset="0"/>
                            </a:rPr>
                            <m:t>𝐴</m:t>
                          </m:r>
                        </m:e>
                        <m:sub>
                          <m:r>
                            <a:rPr lang="zh-CN" altLang="en-US" sz="2400" smtClean="0">
                              <a:latin typeface="Cambria Math" panose="02040503050406030204" pitchFamily="18" charset="0"/>
                            </a:rPr>
                            <m:t>2</m:t>
                          </m:r>
                        </m:sub>
                      </m:sSub>
                      <m:r>
                        <a:rPr lang="zh-CN" altLang="en-US" sz="240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smtClean="0">
                              <a:latin typeface="Cambria Math" panose="02040503050406030204" pitchFamily="18" charset="0"/>
                            </a:rPr>
                            <m:t>𝐴</m:t>
                          </m:r>
                        </m:e>
                        <m:sub>
                          <m:r>
                            <a:rPr lang="zh-CN" altLang="en-US" sz="2400" smtClean="0">
                              <a:latin typeface="Cambria Math" panose="02040503050406030204" pitchFamily="18" charset="0"/>
                            </a:rPr>
                            <m:t>𝑛</m:t>
                          </m:r>
                        </m:sub>
                      </m:sSub>
                      <m:r>
                        <a:rPr lang="zh-CN" altLang="en-US" sz="2400" smtClean="0">
                          <a:latin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𝑖</m:t>
                              </m:r>
                            </m:sub>
                          </m:sSub>
                        </m:e>
                      </m:nary>
                    </m:oMath>
                  </m:oMathPara>
                </a14:m>
                <a:endParaRPr kumimoji="0" lang="zh-CN" altLang="en-US" sz="2400" i="0" dirty="0">
                  <a:latin typeface="+mn-lt"/>
                  <a:cs typeface="Times New Roman" panose="02020603050405020304" pitchFamily="18" charset="0"/>
                </a:endParaRPr>
              </a:p>
            </p:txBody>
          </p:sp>
        </mc:Choice>
        <mc:Fallback xmlns="">
          <p:sp>
            <p:nvSpPr>
              <p:cNvPr id="23" name="Text Box 11">
                <a:extLst>
                  <a:ext uri="{FF2B5EF4-FFF2-40B4-BE49-F238E27FC236}">
                    <a16:creationId xmlns:a16="http://schemas.microsoft.com/office/drawing/2014/main" id="{84978AE3-5645-40B7-93FB-65BF8BC43A4E}"/>
                  </a:ext>
                </a:extLst>
              </p:cNvPr>
              <p:cNvSpPr txBox="1">
                <a:spLocks noRot="1" noChangeAspect="1" noMove="1" noResize="1" noEditPoints="1" noAdjustHandles="1" noChangeArrowheads="1" noChangeShapeType="1" noTextEdit="1"/>
              </p:cNvSpPr>
              <p:nvPr/>
            </p:nvSpPr>
            <p:spPr bwMode="auto">
              <a:xfrm>
                <a:off x="1990598" y="4857475"/>
                <a:ext cx="8280400" cy="1896673"/>
              </a:xfrm>
              <a:prstGeom prst="rect">
                <a:avLst/>
              </a:prstGeom>
              <a:blipFill>
                <a:blip r:embed="rId3"/>
                <a:stretch>
                  <a:fillRect l="-1031" t="-22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2">
                <a:extLst>
                  <a:ext uri="{FF2B5EF4-FFF2-40B4-BE49-F238E27FC236}">
                    <a16:creationId xmlns:a16="http://schemas.microsoft.com/office/drawing/2014/main" id="{9FBD7857-6D49-4AF9-B9D7-1717300A38F8}"/>
                  </a:ext>
                </a:extLst>
              </p:cNvPr>
              <p:cNvSpPr txBox="1">
                <a:spLocks noChangeArrowheads="1"/>
              </p:cNvSpPr>
              <p:nvPr/>
            </p:nvSpPr>
            <p:spPr bwMode="auto">
              <a:xfrm>
                <a:off x="1990598" y="1096516"/>
                <a:ext cx="7920682"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rgbClr val="7030A0"/>
                    </a:solidFill>
                    <a:latin typeface="Times New Roman" panose="02020603050405020304" pitchFamily="18" charset="0"/>
                    <a:cs typeface="Times New Roman" panose="02020603050405020304" pitchFamily="18" charset="0"/>
                  </a:rPr>
                  <a:t>Prove</a:t>
                </a:r>
                <a:r>
                  <a:rPr kumimoji="0" lang="en-US" altLang="zh-CN" sz="2400" dirty="0">
                    <a:solidFill>
                      <a:srgbClr val="7030A0"/>
                    </a:solidFill>
                    <a:latin typeface="Times New Roman" panose="02020603050405020304" pitchFamily="18" charset="0"/>
                    <a:cs typeface="Times New Roman" panose="02020603050405020304" pitchFamily="18" charset="0"/>
                  </a:rPr>
                  <a:t>: </a:t>
                </a:r>
                <a:r>
                  <a:rPr kumimoji="0" lang="en-US" altLang="zh-CN" sz="2400" dirty="0">
                    <a:latin typeface="Times New Roman" panose="02020603050405020304" pitchFamily="18" charset="0"/>
                    <a:cs typeface="Times New Roman" panose="02020603050405020304" pitchFamily="18" charset="0"/>
                  </a:rPr>
                  <a:t>(A</a:t>
                </a:r>
                <a:r>
                  <a:rPr kumimoji="0" lang="zh-CN" altLang="en-US" sz="2400" dirty="0">
                    <a:latin typeface="Times New Roman" panose="02020603050405020304" pitchFamily="18" charset="0"/>
                    <a:cs typeface="Times New Roman" panose="02020603050405020304" pitchFamily="18" charset="0"/>
                  </a:rPr>
                  <a:t>∩</a:t>
                </a:r>
                <a:r>
                  <a:rPr kumimoji="0" lang="en-US" altLang="zh-CN" sz="2400" dirty="0">
                    <a:latin typeface="Times New Roman" panose="02020603050405020304" pitchFamily="18" charset="0"/>
                    <a:cs typeface="Times New Roman" panose="02020603050405020304" pitchFamily="18" charset="0"/>
                  </a:rPr>
                  <a:t>B)</a:t>
                </a:r>
                <a:r>
                  <a:rPr kumimoji="0" lang="zh-CN" altLang="en-US" sz="2400" dirty="0">
                    <a:latin typeface="Times New Roman" panose="02020603050405020304" pitchFamily="18" charset="0"/>
                    <a:cs typeface="Times New Roman" panose="02020603050405020304" pitchFamily="18" charset="0"/>
                  </a:rPr>
                  <a:t> ∩ </a:t>
                </a:r>
                <a:r>
                  <a:rPr kumimoji="0" lang="en-US" altLang="zh-CN" sz="2400" dirty="0">
                    <a:latin typeface="Times New Roman" panose="02020603050405020304" pitchFamily="18" charset="0"/>
                    <a:cs typeface="Times New Roman" panose="02020603050405020304" pitchFamily="18" charset="0"/>
                  </a:rPr>
                  <a:t>C</a:t>
                </a:r>
                <a:r>
                  <a:rPr kumimoji="0" lang="zh-CN" altLang="en-US" sz="2400" dirty="0">
                    <a:latin typeface="Times New Roman" panose="02020603050405020304" pitchFamily="18" charset="0"/>
                    <a:cs typeface="Times New Roman" panose="02020603050405020304" pitchFamily="18" charset="0"/>
                  </a:rPr>
                  <a:t> </a:t>
                </a:r>
                <a:r>
                  <a:rPr kumimoji="0" lang="en-US" altLang="zh-CN" sz="2400" dirty="0">
                    <a:latin typeface="Times New Roman" panose="02020603050405020304" pitchFamily="18" charset="0"/>
                    <a:cs typeface="Times New Roman" panose="02020603050405020304" pitchFamily="18" charset="0"/>
                  </a:rPr>
                  <a:t>=A</a:t>
                </a:r>
                <a:r>
                  <a:rPr kumimoji="0" lang="zh-CN" altLang="en-US" sz="2400" dirty="0">
                    <a:latin typeface="Times New Roman" panose="02020603050405020304" pitchFamily="18" charset="0"/>
                    <a:cs typeface="Times New Roman" panose="02020603050405020304" pitchFamily="18" charset="0"/>
                  </a:rPr>
                  <a:t>∩</a:t>
                </a:r>
                <a:r>
                  <a:rPr kumimoji="0" lang="en-US" altLang="zh-CN" sz="2400" dirty="0">
                    <a:latin typeface="Times New Roman" panose="02020603050405020304" pitchFamily="18" charset="0"/>
                    <a:cs typeface="Times New Roman" panose="02020603050405020304" pitchFamily="18" charset="0"/>
                  </a:rPr>
                  <a:t>(B</a:t>
                </a:r>
                <a:r>
                  <a:rPr kumimoji="0" lang="zh-CN" altLang="en-US" sz="2400" dirty="0">
                    <a:latin typeface="Times New Roman" panose="02020603050405020304" pitchFamily="18" charset="0"/>
                    <a:cs typeface="Times New Roman" panose="02020603050405020304" pitchFamily="18" charset="0"/>
                  </a:rPr>
                  <a:t> ∩ </a:t>
                </a:r>
                <a:r>
                  <a:rPr kumimoji="0" lang="en-US" altLang="zh-CN" sz="2400" dirty="0">
                    <a:latin typeface="Times New Roman" panose="02020603050405020304" pitchFamily="18" charset="0"/>
                    <a:cs typeface="Times New Roman" panose="02020603050405020304" pitchFamily="18" charset="0"/>
                  </a:rPr>
                  <a:t>C).</a:t>
                </a:r>
              </a:p>
              <a:p>
                <a:pPr>
                  <a:buNone/>
                </a:pPr>
                <a:r>
                  <a:rPr kumimoji="0" lang="en-US" altLang="zh-CN" sz="2400" b="1" dirty="0">
                    <a:solidFill>
                      <a:srgbClr val="7030A0"/>
                    </a:solidFill>
                    <a:latin typeface="Times New Roman" panose="02020603050405020304" pitchFamily="18" charset="0"/>
                    <a:cs typeface="Times New Roman" panose="02020603050405020304" pitchFamily="18" charset="0"/>
                  </a:rPr>
                  <a:t>Proof</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0" smtClean="0">
                        <a:latin typeface="Cambria Math" panose="02040503050406030204" pitchFamily="18" charset="0"/>
                      </a:rPr>
                      <m:t>(</m:t>
                    </m:r>
                    <m:r>
                      <a:rPr lang="zh-CN" altLang="en-US" sz="2400">
                        <a:latin typeface="Cambria Math" panose="02040503050406030204" pitchFamily="18" charset="0"/>
                      </a:rPr>
                      <m:t>𝐴</m:t>
                    </m:r>
                    <m:r>
                      <a:rPr lang="zh-CN" altLang="en-US" sz="2400">
                        <a:latin typeface="Cambria Math" panose="02040503050406030204" pitchFamily="18" charset="0"/>
                      </a:rPr>
                      <m:t>∩</m:t>
                    </m:r>
                    <m:r>
                      <a:rPr lang="zh-CN" altLang="en-US" sz="2400">
                        <a:latin typeface="Cambria Math" panose="02040503050406030204" pitchFamily="18" charset="0"/>
                      </a:rPr>
                      <m:t>𝐵</m:t>
                    </m:r>
                    <m:r>
                      <a:rPr lang="zh-CN" altLang="en-US" sz="2400">
                        <a:latin typeface="Cambria Math" panose="02040503050406030204" pitchFamily="18" charset="0"/>
                      </a:rPr>
                      <m:t>)∩</m:t>
                    </m:r>
                    <m:r>
                      <a:rPr lang="zh-CN" altLang="en-US" sz="2400">
                        <a:latin typeface="Cambria Math" panose="02040503050406030204" pitchFamily="18" charset="0"/>
                      </a:rPr>
                      <m:t>𝐶</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smtClean="0">
                        <a:solidFill>
                          <a:srgbClr val="0070C0"/>
                        </a:solidFill>
                        <a:latin typeface="Cambria Math" panose="02040503050406030204" pitchFamily="18" charset="0"/>
                      </a:rPr>
                      <m:t>𝑥</m:t>
                    </m:r>
                    <m:r>
                      <a:rPr lang="zh-CN" altLang="en-US" sz="2400" smtClean="0">
                        <a:solidFill>
                          <a:srgbClr val="0070C0"/>
                        </a:solidFill>
                        <a:latin typeface="Cambria Math" panose="02040503050406030204" pitchFamily="18" charset="0"/>
                      </a:rPr>
                      <m:t>∈</m:t>
                    </m:r>
                    <m:r>
                      <a:rPr lang="zh-CN" altLang="en-US" sz="2400" smtClean="0">
                        <a:solidFill>
                          <a:srgbClr val="0070C0"/>
                        </a:solidFill>
                        <a:latin typeface="Cambria Math" panose="02040503050406030204" pitchFamily="18" charset="0"/>
                      </a:rPr>
                      <m:t>𝐴</m:t>
                    </m:r>
                    <m:r>
                      <a:rPr lang="zh-CN" altLang="en-US" sz="2400" smtClean="0">
                        <a:solidFill>
                          <a:srgbClr val="0070C0"/>
                        </a:solidFill>
                        <a:latin typeface="Cambria Math" panose="02040503050406030204" pitchFamily="18" charset="0"/>
                      </a:rPr>
                      <m:t>∩</m:t>
                    </m:r>
                    <m:r>
                      <a:rPr lang="zh-CN" altLang="en-US" sz="2400" smtClean="0">
                        <a:solidFill>
                          <a:srgbClr val="0070C0"/>
                        </a:solidFill>
                        <a:latin typeface="Cambria Math" panose="02040503050406030204" pitchFamily="18" charset="0"/>
                      </a:rPr>
                      <m:t>𝐵</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𝐶</m:t>
                    </m:r>
                    <m:r>
                      <a:rPr lang="en-US" altLang="zh-CN" sz="2400" b="0" i="0" smtClean="0">
                        <a:latin typeface="Cambria Math" panose="02040503050406030204" pitchFamily="18" charset="0"/>
                      </a:rPr>
                      <m:t>}</m:t>
                    </m:r>
                  </m:oMath>
                </a14:m>
                <a:endParaRPr lang="zh-CN" altLang="en-US"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𝐴</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𝐵</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𝐶</m:t>
                        </m:r>
                      </m:e>
                    </m:d>
                  </m:oMath>
                </a14:m>
                <a:endParaRPr lang="zh-CN" altLang="en-US"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𝐴</m:t>
                        </m:r>
                        <m:r>
                          <a:rPr lang="zh-CN" altLang="en-US" sz="2400">
                            <a:latin typeface="Cambria Math" panose="02040503050406030204" pitchFamily="18" charset="0"/>
                          </a:rPr>
                          <m:t>∧(</m:t>
                        </m:r>
                        <m:r>
                          <a:rPr lang="zh-CN" altLang="en-US" sz="2400">
                            <a:solidFill>
                              <a:srgbClr val="0070C0"/>
                            </a:solidFill>
                            <a:latin typeface="Cambria Math" panose="02040503050406030204" pitchFamily="18" charset="0"/>
                          </a:rPr>
                          <m:t>𝑥</m:t>
                        </m:r>
                        <m:r>
                          <a:rPr lang="zh-CN" altLang="en-US" sz="2400">
                            <a:solidFill>
                              <a:srgbClr val="0070C0"/>
                            </a:solidFill>
                            <a:latin typeface="Cambria Math" panose="02040503050406030204" pitchFamily="18" charset="0"/>
                          </a:rPr>
                          <m:t>∈</m:t>
                        </m:r>
                        <m:r>
                          <a:rPr lang="zh-CN" altLang="en-US" sz="2400">
                            <a:solidFill>
                              <a:srgbClr val="0070C0"/>
                            </a:solidFill>
                            <a:latin typeface="Cambria Math" panose="02040503050406030204" pitchFamily="18" charset="0"/>
                          </a:rPr>
                          <m:t>𝐵</m:t>
                        </m:r>
                        <m:r>
                          <a:rPr lang="zh-CN" altLang="en-US" sz="2400">
                            <a:solidFill>
                              <a:srgbClr val="0070C0"/>
                            </a:solidFill>
                            <a:latin typeface="Cambria Math" panose="02040503050406030204" pitchFamily="18" charset="0"/>
                          </a:rPr>
                          <m:t>∧</m:t>
                        </m:r>
                        <m:r>
                          <a:rPr lang="zh-CN" altLang="en-US" sz="2400">
                            <a:solidFill>
                              <a:srgbClr val="0070C0"/>
                            </a:solidFill>
                            <a:latin typeface="Cambria Math" panose="02040503050406030204" pitchFamily="18" charset="0"/>
                          </a:rPr>
                          <m:t>𝑥</m:t>
                        </m:r>
                        <m:r>
                          <a:rPr lang="zh-CN" altLang="en-US" sz="2400">
                            <a:solidFill>
                              <a:srgbClr val="0070C0"/>
                            </a:solidFill>
                            <a:latin typeface="Cambria Math" panose="02040503050406030204" pitchFamily="18" charset="0"/>
                          </a:rPr>
                          <m:t>∈</m:t>
                        </m:r>
                        <m:r>
                          <a:rPr lang="zh-CN" altLang="en-US" sz="2400">
                            <a:solidFill>
                              <a:srgbClr val="0070C0"/>
                            </a:solidFill>
                            <a:latin typeface="Cambria Math" panose="02040503050406030204" pitchFamily="18" charset="0"/>
                          </a:rPr>
                          <m:t>𝐶</m:t>
                        </m:r>
                        <m:r>
                          <a:rPr lang="en-US" altLang="zh-CN" sz="2400" b="0" i="0" smtClean="0">
                            <a:solidFill>
                              <a:srgbClr val="0070C0"/>
                            </a:solidFill>
                            <a:latin typeface="Cambria Math" panose="02040503050406030204" pitchFamily="18" charset="0"/>
                          </a:rPr>
                          <m:t>)</m:t>
                        </m:r>
                      </m:e>
                    </m:d>
                  </m:oMath>
                </a14:m>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𝐴</m:t>
                        </m:r>
                        <m:r>
                          <a:rPr lang="zh-CN" altLang="en-US" sz="2400">
                            <a:latin typeface="Cambria Math" panose="02040503050406030204" pitchFamily="18" charset="0"/>
                          </a:rPr>
                          <m:t>∧</m:t>
                        </m:r>
                        <m:r>
                          <a:rPr lang="zh-CN" altLang="en-US" sz="2400" smtClean="0">
                            <a:solidFill>
                              <a:srgbClr val="0070C0"/>
                            </a:solidFill>
                            <a:latin typeface="Cambria Math" panose="02040503050406030204" pitchFamily="18" charset="0"/>
                          </a:rPr>
                          <m:t>𝑥</m:t>
                        </m:r>
                        <m:r>
                          <a:rPr lang="zh-CN" altLang="en-US" sz="2400"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𝐵</m:t>
                        </m:r>
                        <m:r>
                          <a:rPr lang="zh-CN" altLang="en-US" sz="240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𝐶</m:t>
                        </m:r>
                      </m:e>
                    </m:d>
                  </m:oMath>
                </a14:m>
                <a:endParaRPr lang="zh-CN" altLang="en-US"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a:latin typeface="Cambria Math" panose="02040503050406030204" pitchFamily="18" charset="0"/>
                      </a:rPr>
                      <m:t>=</m:t>
                    </m:r>
                    <m:r>
                      <a:rPr lang="zh-CN" altLang="en-US" sz="2400">
                        <a:latin typeface="Cambria Math" panose="02040503050406030204" pitchFamily="18" charset="0"/>
                      </a:rPr>
                      <m:t>𝐴</m:t>
                    </m:r>
                    <m:r>
                      <a:rPr lang="zh-CN" altLang="en-US" sz="2400">
                        <a:latin typeface="Cambria Math" panose="02040503050406030204" pitchFamily="18" charset="0"/>
                      </a:rPr>
                      <m:t>∩(</m:t>
                    </m:r>
                    <m:r>
                      <a:rPr lang="zh-CN" altLang="en-US" sz="2400">
                        <a:latin typeface="Cambria Math" panose="02040503050406030204" pitchFamily="18" charset="0"/>
                      </a:rPr>
                      <m:t>𝐵</m:t>
                    </m:r>
                    <m:r>
                      <a:rPr lang="zh-CN" altLang="en-US" sz="2400">
                        <a:latin typeface="Cambria Math" panose="02040503050406030204" pitchFamily="18" charset="0"/>
                      </a:rPr>
                      <m:t>∩</m:t>
                    </m:r>
                    <m:r>
                      <a:rPr lang="zh-CN" altLang="en-US" sz="2400">
                        <a:latin typeface="Cambria Math" panose="02040503050406030204" pitchFamily="18" charset="0"/>
                      </a:rPr>
                      <m:t>𝐶</m:t>
                    </m:r>
                    <m:r>
                      <a:rPr lang="en-US" altLang="zh-CN" sz="2400" b="0" i="0" smtClean="0">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33" name="文本框 2">
                <a:extLst>
                  <a:ext uri="{FF2B5EF4-FFF2-40B4-BE49-F238E27FC236}">
                    <a16:creationId xmlns:a16="http://schemas.microsoft.com/office/drawing/2014/main" id="{9FBD7857-6D49-4AF9-B9D7-1717300A38F8}"/>
                  </a:ext>
                </a:extLst>
              </p:cNvPr>
              <p:cNvSpPr txBox="1">
                <a:spLocks noRot="1" noChangeAspect="1" noMove="1" noResize="1" noEditPoints="1" noAdjustHandles="1" noChangeArrowheads="1" noChangeShapeType="1" noTextEdit="1"/>
              </p:cNvSpPr>
              <p:nvPr/>
            </p:nvSpPr>
            <p:spPr bwMode="auto">
              <a:xfrm>
                <a:off x="1990598" y="1096516"/>
                <a:ext cx="7920682" cy="2677656"/>
              </a:xfrm>
              <a:prstGeom prst="rect">
                <a:avLst/>
              </a:prstGeom>
              <a:blipFill>
                <a:blip r:embed="rId4"/>
                <a:stretch>
                  <a:fillRect l="-1232" t="-1822" b="-168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DE58C697-8383-44D4-9B6B-39B6B20513AD}"/>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交</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并</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1467112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Union</a:t>
            </a:r>
            <a:r>
              <a:rPr kumimoji="0" lang="zh-CN" altLang="en-US"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（并）</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27" name="矩形 1">
                <a:extLst>
                  <a:ext uri="{FF2B5EF4-FFF2-40B4-BE49-F238E27FC236}">
                    <a16:creationId xmlns:a16="http://schemas.microsoft.com/office/drawing/2014/main" id="{3D512913-234A-4AA1-902D-20B5E98EA5AF}"/>
                  </a:ext>
                </a:extLst>
              </p:cNvPr>
              <p:cNvSpPr>
                <a:spLocks noChangeArrowheads="1"/>
              </p:cNvSpPr>
              <p:nvPr/>
            </p:nvSpPr>
            <p:spPr bwMode="auto">
              <a:xfrm>
                <a:off x="2093912" y="1256348"/>
                <a:ext cx="953279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800" b="1" i="0" dirty="0">
                    <a:solidFill>
                      <a:srgbClr val="7030A0"/>
                    </a:solidFill>
                    <a:latin typeface="+mn-lt"/>
                    <a:cs typeface="Times New Roman" panose="02020603050405020304" pitchFamily="18" charset="0"/>
                  </a:rPr>
                  <a:t>Definition: </a:t>
                </a:r>
                <a:r>
                  <a:rPr kumimoji="0" lang="en-US" altLang="zh-CN" sz="2800" b="1" i="0" dirty="0">
                    <a:solidFill>
                      <a:srgbClr val="0070C0"/>
                    </a:solidFill>
                    <a:latin typeface="+mn-lt"/>
                    <a:cs typeface="Times New Roman" panose="02020603050405020304" pitchFamily="18" charset="0"/>
                  </a:rPr>
                  <a:t>set of all elements of sets </a:t>
                </a:r>
                <a:r>
                  <a:rPr kumimoji="0" lang="en-US" altLang="zh-CN" sz="2800" b="1" dirty="0">
                    <a:solidFill>
                      <a:srgbClr val="0070C0"/>
                    </a:solidFill>
                    <a:latin typeface="+mn-lt"/>
                    <a:cs typeface="Times New Roman" panose="02020603050405020304" pitchFamily="18" charset="0"/>
                  </a:rPr>
                  <a:t>A</a:t>
                </a:r>
                <a:r>
                  <a:rPr kumimoji="0" lang="en-US" altLang="zh-CN" sz="2800" b="1" i="0" dirty="0">
                    <a:solidFill>
                      <a:srgbClr val="0070C0"/>
                    </a:solidFill>
                    <a:latin typeface="+mn-lt"/>
                    <a:cs typeface="Times New Roman" panose="02020603050405020304" pitchFamily="18" charset="0"/>
                  </a:rPr>
                  <a:t> and </a:t>
                </a:r>
                <a:r>
                  <a:rPr kumimoji="0" lang="en-US" altLang="zh-CN" sz="2800" b="1" dirty="0">
                    <a:solidFill>
                      <a:srgbClr val="0070C0"/>
                    </a:solidFill>
                    <a:latin typeface="+mn-lt"/>
                    <a:cs typeface="Times New Roman" panose="02020603050405020304" pitchFamily="18" charset="0"/>
                  </a:rPr>
                  <a:t>B</a:t>
                </a:r>
                <a:r>
                  <a:rPr kumimoji="0" lang="en-US" altLang="zh-CN" sz="2800" b="1" i="0" dirty="0">
                    <a:latin typeface="+mn-lt"/>
                    <a:cs typeface="Times New Roman" panose="02020603050405020304" pitchFamily="18" charset="0"/>
                  </a:rPr>
                  <a:t>, is called the </a:t>
                </a:r>
                <a:r>
                  <a:rPr kumimoji="0" lang="en-US" altLang="zh-CN" sz="2800" b="1" i="1" dirty="0">
                    <a:solidFill>
                      <a:schemeClr val="accent2"/>
                    </a:solidFill>
                    <a:latin typeface="+mn-lt"/>
                    <a:cs typeface="Times New Roman" panose="02020603050405020304" pitchFamily="18" charset="0"/>
                  </a:rPr>
                  <a:t>union</a:t>
                </a:r>
                <a:r>
                  <a:rPr kumimoji="0" lang="en-US" altLang="zh-CN" sz="2800" b="1" i="0" dirty="0">
                    <a:latin typeface="+mn-lt"/>
                    <a:cs typeface="Times New Roman" panose="02020603050405020304" pitchFamily="18" charset="0"/>
                  </a:rPr>
                  <a:t> of </a:t>
                </a:r>
                <a:r>
                  <a:rPr kumimoji="0" lang="en-US" altLang="zh-CN" sz="2800" b="1" dirty="0">
                    <a:latin typeface="+mn-lt"/>
                    <a:cs typeface="Times New Roman" panose="02020603050405020304" pitchFamily="18" charset="0"/>
                  </a:rPr>
                  <a:t>A </a:t>
                </a:r>
                <a:r>
                  <a:rPr kumimoji="0" lang="en-US" altLang="zh-CN" sz="2800" b="1" i="0" dirty="0">
                    <a:latin typeface="+mn-lt"/>
                    <a:cs typeface="Times New Roman" panose="02020603050405020304" pitchFamily="18" charset="0"/>
                  </a:rPr>
                  <a:t>and </a:t>
                </a:r>
                <a:r>
                  <a:rPr kumimoji="0" lang="en-US" altLang="zh-CN" sz="2800" b="1" dirty="0">
                    <a:latin typeface="+mn-lt"/>
                    <a:cs typeface="Times New Roman" panose="02020603050405020304" pitchFamily="18" charset="0"/>
                  </a:rPr>
                  <a:t>B</a:t>
                </a:r>
                <a:r>
                  <a:rPr kumimoji="0" lang="en-US" altLang="zh-CN" sz="2800" b="1" i="0" dirty="0">
                    <a:latin typeface="+mn-lt"/>
                    <a:cs typeface="Times New Roman" panose="02020603050405020304" pitchFamily="18" charset="0"/>
                  </a:rPr>
                  <a:t>, written as </a:t>
                </a:r>
                <a14:m>
                  <m:oMath xmlns:m="http://schemas.openxmlformats.org/officeDocument/2006/math">
                    <m:r>
                      <a:rPr lang="zh-CN" altLang="en-US" sz="2800" b="1" i="1" smtClean="0">
                        <a:solidFill>
                          <a:srgbClr val="0070C0"/>
                        </a:solidFill>
                        <a:latin typeface="Cambria Math" panose="02040503050406030204" pitchFamily="18" charset="0"/>
                      </a:rPr>
                      <m:t>𝐀</m:t>
                    </m:r>
                    <m:r>
                      <a:rPr lang="zh-CN" altLang="en-US" sz="2800" b="1" smtClean="0">
                        <a:solidFill>
                          <a:srgbClr val="0070C0"/>
                        </a:solidFill>
                        <a:latin typeface="Cambria Math" panose="02040503050406030204" pitchFamily="18" charset="0"/>
                      </a:rPr>
                      <m:t>∪</m:t>
                    </m:r>
                    <m:r>
                      <a:rPr lang="zh-CN" altLang="en-US" sz="2800" b="1" i="1" smtClean="0">
                        <a:solidFill>
                          <a:srgbClr val="0070C0"/>
                        </a:solidFill>
                        <a:latin typeface="Cambria Math" panose="02040503050406030204" pitchFamily="18" charset="0"/>
                      </a:rPr>
                      <m:t>𝐁</m:t>
                    </m:r>
                  </m:oMath>
                </a14:m>
                <a:r>
                  <a:rPr kumimoji="0" lang="en-US" altLang="zh-CN" sz="2800" b="1" i="0" dirty="0">
                    <a:latin typeface="+mn-lt"/>
                    <a:cs typeface="Times New Roman" panose="02020603050405020304" pitchFamily="18" charset="0"/>
                  </a:rPr>
                  <a:t>.  </a:t>
                </a:r>
              </a:p>
              <a:p>
                <a:pPr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sz="2800" smtClean="0">
                          <a:latin typeface="Cambria Math" panose="02040503050406030204" pitchFamily="18" charset="0"/>
                        </a:rPr>
                        <m:t>𝐴</m:t>
                      </m:r>
                      <m:r>
                        <a:rPr lang="zh-CN" altLang="en-US" sz="2800" smtClean="0">
                          <a:latin typeface="Cambria Math" panose="02040503050406030204" pitchFamily="18" charset="0"/>
                        </a:rPr>
                        <m:t>∪</m:t>
                      </m:r>
                      <m:r>
                        <a:rPr lang="zh-CN" altLang="en-US" sz="2800" smtClean="0">
                          <a:latin typeface="Cambria Math" panose="02040503050406030204" pitchFamily="18" charset="0"/>
                        </a:rPr>
                        <m:t>𝐵</m:t>
                      </m:r>
                      <m:r>
                        <a:rPr lang="zh-CN" altLang="en-US" sz="2800" smtClean="0">
                          <a:latin typeface="Cambria Math" panose="02040503050406030204" pitchFamily="18" charset="0"/>
                        </a:rPr>
                        <m:t>={</m:t>
                      </m:r>
                      <m:r>
                        <a:rPr lang="zh-CN" altLang="en-US" sz="2800" smtClean="0">
                          <a:latin typeface="Cambria Math" panose="02040503050406030204" pitchFamily="18" charset="0"/>
                        </a:rPr>
                        <m:t>𝑥</m:t>
                      </m:r>
                      <m:r>
                        <a:rPr lang="zh-CN" altLang="en-US" sz="2800" smtClean="0">
                          <a:latin typeface="Cambria Math" panose="02040503050406030204" pitchFamily="18" charset="0"/>
                        </a:rPr>
                        <m:t>|</m:t>
                      </m:r>
                      <m:r>
                        <a:rPr lang="zh-CN" altLang="en-US" sz="2800" smtClean="0">
                          <a:latin typeface="Cambria Math" panose="02040503050406030204" pitchFamily="18" charset="0"/>
                        </a:rPr>
                        <m:t>𝑥</m:t>
                      </m:r>
                      <m:r>
                        <a:rPr lang="zh-CN" altLang="en-US" sz="2800" smtClean="0">
                          <a:latin typeface="Cambria Math" panose="02040503050406030204" pitchFamily="18" charset="0"/>
                        </a:rPr>
                        <m:t>∈</m:t>
                      </m:r>
                      <m:r>
                        <a:rPr lang="zh-CN" altLang="en-US" sz="2800" smtClean="0">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𝐵</m:t>
                      </m:r>
                      <m:r>
                        <a:rPr lang="en-US" altLang="zh-CN" sz="2800" i="1">
                          <a:latin typeface="Cambria Math" panose="02040503050406030204" pitchFamily="18" charset="0"/>
                        </a:rPr>
                        <m:t>}</m:t>
                      </m:r>
                    </m:oMath>
                  </m:oMathPara>
                </a14:m>
                <a:endParaRPr kumimoji="0" lang="zh-CN" altLang="en-US" sz="2800" i="0" dirty="0">
                  <a:latin typeface="Times New Roman" panose="02020603050405020304" pitchFamily="18" charset="0"/>
                  <a:cs typeface="Times New Roman" panose="02020603050405020304" pitchFamily="18" charset="0"/>
                </a:endParaRPr>
              </a:p>
            </p:txBody>
          </p:sp>
        </mc:Choice>
        <mc:Fallback xmlns="">
          <p:sp>
            <p:nvSpPr>
              <p:cNvPr id="27" name="矩形 1">
                <a:extLst>
                  <a:ext uri="{FF2B5EF4-FFF2-40B4-BE49-F238E27FC236}">
                    <a16:creationId xmlns:a16="http://schemas.microsoft.com/office/drawing/2014/main" id="{3D512913-234A-4AA1-902D-20B5E98EA5AF}"/>
                  </a:ext>
                </a:extLst>
              </p:cNvPr>
              <p:cNvSpPr>
                <a:spLocks noRot="1" noChangeAspect="1" noMove="1" noResize="1" noEditPoints="1" noAdjustHandles="1" noChangeArrowheads="1" noChangeShapeType="1" noTextEdit="1"/>
              </p:cNvSpPr>
              <p:nvPr/>
            </p:nvSpPr>
            <p:spPr bwMode="auto">
              <a:xfrm>
                <a:off x="2093912" y="1256348"/>
                <a:ext cx="9532790" cy="1384995"/>
              </a:xfrm>
              <a:prstGeom prst="rect">
                <a:avLst/>
              </a:prstGeom>
              <a:blipFill>
                <a:blip r:embed="rId4"/>
                <a:stretch>
                  <a:fillRect l="-1279" t="-4405" r="-8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8" name="Group 18">
            <a:extLst>
              <a:ext uri="{FF2B5EF4-FFF2-40B4-BE49-F238E27FC236}">
                <a16:creationId xmlns:a16="http://schemas.microsoft.com/office/drawing/2014/main" id="{63AAA1CC-08B4-46FB-BD0D-1368AB7C6827}"/>
              </a:ext>
            </a:extLst>
          </p:cNvPr>
          <p:cNvGrpSpPr>
            <a:grpSpLocks/>
          </p:cNvGrpSpPr>
          <p:nvPr/>
        </p:nvGrpSpPr>
        <p:grpSpPr bwMode="auto">
          <a:xfrm>
            <a:off x="8756022" y="4156489"/>
            <a:ext cx="2359025" cy="1928812"/>
            <a:chOff x="3923" y="2614"/>
            <a:chExt cx="1486" cy="1215"/>
          </a:xfrm>
        </p:grpSpPr>
        <p:sp>
          <p:nvSpPr>
            <p:cNvPr id="29" name="Rectangle 10">
              <a:extLst>
                <a:ext uri="{FF2B5EF4-FFF2-40B4-BE49-F238E27FC236}">
                  <a16:creationId xmlns:a16="http://schemas.microsoft.com/office/drawing/2014/main" id="{F15215D9-4BF7-44E1-B8EA-56945DDFE717}"/>
                </a:ext>
              </a:extLst>
            </p:cNvPr>
            <p:cNvSpPr>
              <a:spLocks noChangeArrowheads="1"/>
            </p:cNvSpPr>
            <p:nvPr/>
          </p:nvSpPr>
          <p:spPr bwMode="auto">
            <a:xfrm>
              <a:off x="3969" y="2614"/>
              <a:ext cx="1440" cy="9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0" name="Oval 11">
              <a:extLst>
                <a:ext uri="{FF2B5EF4-FFF2-40B4-BE49-F238E27FC236}">
                  <a16:creationId xmlns:a16="http://schemas.microsoft.com/office/drawing/2014/main" id="{CA89FBF9-A760-4D62-BAFB-7142ECE1D460}"/>
                </a:ext>
              </a:extLst>
            </p:cNvPr>
            <p:cNvSpPr>
              <a:spLocks noChangeArrowheads="1"/>
            </p:cNvSpPr>
            <p:nvPr/>
          </p:nvSpPr>
          <p:spPr bwMode="auto">
            <a:xfrm>
              <a:off x="4002" y="2758"/>
              <a:ext cx="735" cy="720"/>
            </a:xfrm>
            <a:prstGeom prst="ellipse">
              <a:avLst/>
            </a:prstGeom>
            <a:solidFill>
              <a:srgbClr val="428B61"/>
            </a:solidFill>
            <a:ln w="9525">
              <a:solidFill>
                <a:srgbClr val="FF0000"/>
              </a:solidFill>
              <a:round/>
              <a:headEnd/>
              <a:tailEnd/>
            </a:ln>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1" name="Oval 12">
              <a:extLst>
                <a:ext uri="{FF2B5EF4-FFF2-40B4-BE49-F238E27FC236}">
                  <a16:creationId xmlns:a16="http://schemas.microsoft.com/office/drawing/2014/main" id="{88FF266E-3E61-4F42-B708-237439EE396A}"/>
                </a:ext>
              </a:extLst>
            </p:cNvPr>
            <p:cNvSpPr>
              <a:spLocks noChangeArrowheads="1"/>
            </p:cNvSpPr>
            <p:nvPr/>
          </p:nvSpPr>
          <p:spPr bwMode="auto">
            <a:xfrm>
              <a:off x="4593" y="2767"/>
              <a:ext cx="720" cy="711"/>
            </a:xfrm>
            <a:prstGeom prst="ellipse">
              <a:avLst/>
            </a:prstGeom>
            <a:solidFill>
              <a:srgbClr val="428B61"/>
            </a:solidFill>
            <a:ln w="9525">
              <a:solidFill>
                <a:schemeClr val="accent1"/>
              </a:solidFill>
              <a:round/>
              <a:headEnd/>
              <a:tailEnd/>
            </a:ln>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dirty="0">
                <a:latin typeface="Times New Roman" panose="02020603050405020304" pitchFamily="18" charset="0"/>
              </a:endParaRPr>
            </a:p>
          </p:txBody>
        </p:sp>
        <p:sp>
          <p:nvSpPr>
            <p:cNvPr id="32" name="Rectangle 13">
              <a:extLst>
                <a:ext uri="{FF2B5EF4-FFF2-40B4-BE49-F238E27FC236}">
                  <a16:creationId xmlns:a16="http://schemas.microsoft.com/office/drawing/2014/main" id="{4C2EAF13-657A-48FF-B64E-5FCDC1C7DE3E}"/>
                </a:ext>
              </a:extLst>
            </p:cNvPr>
            <p:cNvSpPr>
              <a:spLocks noChangeArrowheads="1"/>
            </p:cNvSpPr>
            <p:nvPr/>
          </p:nvSpPr>
          <p:spPr bwMode="auto">
            <a:xfrm>
              <a:off x="4545" y="2904"/>
              <a:ext cx="288" cy="423"/>
            </a:xfrm>
            <a:prstGeom prst="rect">
              <a:avLst/>
            </a:prstGeom>
            <a:solidFill>
              <a:srgbClr val="428B6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3" name="Text Box 15">
              <a:extLst>
                <a:ext uri="{FF2B5EF4-FFF2-40B4-BE49-F238E27FC236}">
                  <a16:creationId xmlns:a16="http://schemas.microsoft.com/office/drawing/2014/main" id="{8311F119-853B-41DE-98C3-3B7A3AB7D639}"/>
                </a:ext>
              </a:extLst>
            </p:cNvPr>
            <p:cNvSpPr txBox="1">
              <a:spLocks noChangeArrowheads="1"/>
            </p:cNvSpPr>
            <p:nvPr/>
          </p:nvSpPr>
          <p:spPr bwMode="auto">
            <a:xfrm>
              <a:off x="3923" y="261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A</a:t>
              </a:r>
            </a:p>
          </p:txBody>
        </p:sp>
        <p:sp>
          <p:nvSpPr>
            <p:cNvPr id="34" name="Text Box 16">
              <a:extLst>
                <a:ext uri="{FF2B5EF4-FFF2-40B4-BE49-F238E27FC236}">
                  <a16:creationId xmlns:a16="http://schemas.microsoft.com/office/drawing/2014/main" id="{32802D73-22FA-4560-812A-113E592CA5F9}"/>
                </a:ext>
              </a:extLst>
            </p:cNvPr>
            <p:cNvSpPr txBox="1">
              <a:spLocks noChangeArrowheads="1"/>
            </p:cNvSpPr>
            <p:nvPr/>
          </p:nvSpPr>
          <p:spPr bwMode="auto">
            <a:xfrm>
              <a:off x="5123" y="266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400" b="1" i="0">
                  <a:latin typeface="Times New Roman" panose="02020603050405020304" pitchFamily="18" charset="0"/>
                </a:rPr>
                <a:t>B</a:t>
              </a:r>
            </a:p>
          </p:txBody>
        </p:sp>
        <p:graphicFrame>
          <p:nvGraphicFramePr>
            <p:cNvPr id="35" name="Object 17">
              <a:extLst>
                <a:ext uri="{FF2B5EF4-FFF2-40B4-BE49-F238E27FC236}">
                  <a16:creationId xmlns:a16="http://schemas.microsoft.com/office/drawing/2014/main" id="{C7410BDE-B836-4E34-B562-D28945D123DF}"/>
                </a:ext>
              </a:extLst>
            </p:cNvPr>
            <p:cNvGraphicFramePr>
              <a:graphicFrameLocks noChangeAspect="1"/>
            </p:cNvGraphicFramePr>
            <p:nvPr/>
          </p:nvGraphicFramePr>
          <p:xfrm>
            <a:off x="4468" y="3566"/>
            <a:ext cx="544" cy="263"/>
          </p:xfrm>
          <a:graphic>
            <a:graphicData uri="http://schemas.openxmlformats.org/presentationml/2006/ole">
              <mc:AlternateContent xmlns:mc="http://schemas.openxmlformats.org/markup-compatibility/2006">
                <mc:Choice xmlns:v="urn:schemas-microsoft-com:vml" Requires="v">
                  <p:oleObj spid="_x0000_s47190" name="Equation" r:id="rId5" imgW="393529" imgH="190417" progId="Equation.DSMT4">
                    <p:embed/>
                  </p:oleObj>
                </mc:Choice>
                <mc:Fallback>
                  <p:oleObj name="Equation" r:id="rId5" imgW="393529" imgH="190417" progId="Equation.DSMT4">
                    <p:embed/>
                    <p:pic>
                      <p:nvPicPr>
                        <p:cNvPr id="9236" name="Object 17">
                          <a:extLst>
                            <a:ext uri="{FF2B5EF4-FFF2-40B4-BE49-F238E27FC236}">
                              <a16:creationId xmlns:a16="http://schemas.microsoft.com/office/drawing/2014/main" id="{A2A1FCBC-1445-42CA-9B33-B95C279B3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3566"/>
                          <a:ext cx="54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6" name="Text Box 19">
            <a:extLst>
              <a:ext uri="{FF2B5EF4-FFF2-40B4-BE49-F238E27FC236}">
                <a16:creationId xmlns:a16="http://schemas.microsoft.com/office/drawing/2014/main" id="{742DAB0E-9C18-4CF9-8BCA-B90BEC364B77}"/>
              </a:ext>
            </a:extLst>
          </p:cNvPr>
          <p:cNvSpPr txBox="1">
            <a:spLocks noChangeArrowheads="1"/>
          </p:cNvSpPr>
          <p:nvPr/>
        </p:nvSpPr>
        <p:spPr bwMode="auto">
          <a:xfrm>
            <a:off x="2339974" y="3218498"/>
            <a:ext cx="61928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just" eaLnBrk="1" hangingPunct="1">
              <a:spcBef>
                <a:spcPct val="50000"/>
              </a:spcBef>
              <a:buFontTx/>
              <a:buNone/>
            </a:pPr>
            <a:r>
              <a:rPr lang="en-US" altLang="zh-CN" sz="2800" b="1" i="0" dirty="0">
                <a:latin typeface="Times New Roman" panose="02020603050405020304" pitchFamily="18" charset="0"/>
                <a:cs typeface="Times New Roman" panose="02020603050405020304" pitchFamily="18" charset="0"/>
              </a:rPr>
              <a:t>Example</a:t>
            </a:r>
            <a:r>
              <a:rPr lang="en-US" altLang="zh-CN" sz="2800" i="0" dirty="0">
                <a:latin typeface="Times New Roman" panose="02020603050405020304" pitchFamily="18" charset="0"/>
                <a:cs typeface="Times New Roman" panose="02020603050405020304" pitchFamily="18" charset="0"/>
              </a:rPr>
              <a:t>:</a:t>
            </a:r>
            <a:r>
              <a:rPr lang="zh-CN" altLang="en-US" sz="2800" i="0" dirty="0">
                <a:latin typeface="Times New Roman" panose="02020603050405020304" pitchFamily="18" charset="0"/>
                <a:cs typeface="Times New Roman" panose="02020603050405020304" pitchFamily="18" charset="0"/>
              </a:rPr>
              <a:t> </a:t>
            </a:r>
            <a:r>
              <a:rPr lang="en-US" altLang="zh-CN" sz="2800" i="0" dirty="0">
                <a:latin typeface="Times New Roman" panose="02020603050405020304" pitchFamily="18" charset="0"/>
                <a:cs typeface="Times New Roman" panose="02020603050405020304" pitchFamily="18" charset="0"/>
              </a:rPr>
              <a:t>A={</a:t>
            </a:r>
            <a:r>
              <a:rPr lang="en-US" altLang="zh-CN" sz="2800" i="0" dirty="0" err="1">
                <a:latin typeface="Times New Roman" panose="02020603050405020304" pitchFamily="18" charset="0"/>
                <a:cs typeface="Times New Roman" panose="02020603050405020304" pitchFamily="18" charset="0"/>
              </a:rPr>
              <a:t>a,b,c</a:t>
            </a:r>
            <a:r>
              <a:rPr lang="en-US" altLang="zh-CN" sz="2800" i="0" dirty="0">
                <a:latin typeface="Times New Roman" panose="02020603050405020304" pitchFamily="18" charset="0"/>
                <a:cs typeface="Times New Roman" panose="02020603050405020304" pitchFamily="18" charset="0"/>
              </a:rPr>
              <a:t>},  B={</a:t>
            </a:r>
            <a:r>
              <a:rPr lang="en-US" altLang="zh-CN" sz="2800" i="0" dirty="0" err="1">
                <a:latin typeface="Times New Roman" panose="02020603050405020304" pitchFamily="18" charset="0"/>
                <a:cs typeface="Times New Roman" panose="02020603050405020304" pitchFamily="18" charset="0"/>
              </a:rPr>
              <a:t>c,d,f</a:t>
            </a:r>
            <a:r>
              <a:rPr lang="en-US" altLang="zh-CN" sz="2800" i="0" dirty="0">
                <a:latin typeface="Times New Roman" panose="02020603050405020304" pitchFamily="18" charset="0"/>
                <a:cs typeface="Times New Roman" panose="02020603050405020304" pitchFamily="18" charset="0"/>
              </a:rPr>
              <a:t>},  C={</a:t>
            </a:r>
            <a:r>
              <a:rPr lang="en-US" altLang="zh-CN" sz="2800" i="0" dirty="0" err="1">
                <a:latin typeface="Times New Roman" panose="02020603050405020304" pitchFamily="18" charset="0"/>
                <a:cs typeface="Times New Roman" panose="02020603050405020304" pitchFamily="18" charset="0"/>
              </a:rPr>
              <a:t>b,e</a:t>
            </a:r>
            <a:r>
              <a:rPr lang="en-US" altLang="zh-CN" sz="2800" i="0" dirty="0">
                <a:latin typeface="Times New Roman" panose="02020603050405020304" pitchFamily="18" charset="0"/>
                <a:cs typeface="Times New Roman" panose="02020603050405020304" pitchFamily="18" charset="0"/>
              </a:rPr>
              <a:t>}</a:t>
            </a:r>
            <a:endParaRPr kumimoji="0" lang="zh-CN" altLang="en-US" sz="2800" i="0" dirty="0">
              <a:latin typeface="Times New Roman" panose="02020603050405020304" pitchFamily="18" charset="0"/>
              <a:cs typeface="Times New Roman" panose="02020603050405020304" pitchFamily="18" charset="0"/>
            </a:endParaRPr>
          </a:p>
        </p:txBody>
      </p:sp>
      <p:graphicFrame>
        <p:nvGraphicFramePr>
          <p:cNvPr id="37" name="Object 21">
            <a:extLst>
              <a:ext uri="{FF2B5EF4-FFF2-40B4-BE49-F238E27FC236}">
                <a16:creationId xmlns:a16="http://schemas.microsoft.com/office/drawing/2014/main" id="{3B375CA4-D301-4521-8B1D-D8DB783FFC32}"/>
              </a:ext>
            </a:extLst>
          </p:cNvPr>
          <p:cNvGraphicFramePr>
            <a:graphicFrameLocks noChangeAspect="1"/>
          </p:cNvGraphicFramePr>
          <p:nvPr>
            <p:extLst>
              <p:ext uri="{D42A27DB-BD31-4B8C-83A1-F6EECF244321}">
                <p14:modId xmlns:p14="http://schemas.microsoft.com/office/powerpoint/2010/main" val="2418342934"/>
              </p:ext>
            </p:extLst>
          </p:nvPr>
        </p:nvGraphicFramePr>
        <p:xfrm>
          <a:off x="3489324" y="3939223"/>
          <a:ext cx="2663825" cy="1344612"/>
        </p:xfrm>
        <a:graphic>
          <a:graphicData uri="http://schemas.openxmlformats.org/presentationml/2006/ole">
            <mc:AlternateContent xmlns:mc="http://schemas.openxmlformats.org/markup-compatibility/2006">
              <mc:Choice xmlns:v="urn:schemas-microsoft-com:vml" Requires="v">
                <p:oleObj spid="_x0000_s47191" name="Equation" r:id="rId7" imgW="1308100" imgH="660400" progId="Equation.DSMT4">
                  <p:embed/>
                </p:oleObj>
              </mc:Choice>
              <mc:Fallback>
                <p:oleObj name="Equation" r:id="rId7" imgW="1308100" imgH="660400" progId="Equation.DSMT4">
                  <p:embed/>
                  <p:pic>
                    <p:nvPicPr>
                      <p:cNvPr id="9225" name="Object 21">
                        <a:extLst>
                          <a:ext uri="{FF2B5EF4-FFF2-40B4-BE49-F238E27FC236}">
                            <a16:creationId xmlns:a16="http://schemas.microsoft.com/office/drawing/2014/main" id="{1A148B25-85B5-4DCF-9F19-ADB2B610AB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9324" y="3939223"/>
                        <a:ext cx="2663825" cy="1344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 name="Text Box 22">
            <a:extLst>
              <a:ext uri="{FF2B5EF4-FFF2-40B4-BE49-F238E27FC236}">
                <a16:creationId xmlns:a16="http://schemas.microsoft.com/office/drawing/2014/main" id="{01276B60-C736-4680-BDA7-D9CBC5C881AE}"/>
              </a:ext>
            </a:extLst>
          </p:cNvPr>
          <p:cNvSpPr txBox="1">
            <a:spLocks noChangeArrowheads="1"/>
          </p:cNvSpPr>
          <p:nvPr/>
        </p:nvSpPr>
        <p:spPr bwMode="auto">
          <a:xfrm>
            <a:off x="2489568" y="5471161"/>
            <a:ext cx="158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b="1" i="0" dirty="0">
                <a:latin typeface="Times New Roman" panose="02020603050405020304" pitchFamily="18" charset="0"/>
              </a:rPr>
              <a:t>Also</a:t>
            </a:r>
            <a:r>
              <a:rPr kumimoji="0" lang="en-US" altLang="zh-CN" sz="2400" i="0" dirty="0">
                <a:latin typeface="Times New Roman" panose="02020603050405020304" pitchFamily="18" charset="0"/>
              </a:rPr>
              <a:t>:</a:t>
            </a:r>
            <a:endParaRPr kumimoji="0" lang="zh-CN" altLang="en-US" sz="2400" i="0" dirty="0">
              <a:latin typeface="Times New Roman" panose="02020603050405020304" pitchFamily="18" charset="0"/>
            </a:endParaRPr>
          </a:p>
        </p:txBody>
      </p:sp>
      <p:graphicFrame>
        <p:nvGraphicFramePr>
          <p:cNvPr id="39" name="Object 23">
            <a:extLst>
              <a:ext uri="{FF2B5EF4-FFF2-40B4-BE49-F238E27FC236}">
                <a16:creationId xmlns:a16="http://schemas.microsoft.com/office/drawing/2014/main" id="{3B187024-567F-4A1C-BD36-A1661C1BD710}"/>
              </a:ext>
            </a:extLst>
          </p:cNvPr>
          <p:cNvGraphicFramePr>
            <a:graphicFrameLocks noChangeAspect="1"/>
          </p:cNvGraphicFramePr>
          <p:nvPr>
            <p:extLst>
              <p:ext uri="{D42A27DB-BD31-4B8C-83A1-F6EECF244321}">
                <p14:modId xmlns:p14="http://schemas.microsoft.com/office/powerpoint/2010/main" val="2236301545"/>
              </p:ext>
            </p:extLst>
          </p:nvPr>
        </p:nvGraphicFramePr>
        <p:xfrm>
          <a:off x="3489324" y="5933123"/>
          <a:ext cx="3024188" cy="452437"/>
        </p:xfrm>
        <a:graphic>
          <a:graphicData uri="http://schemas.openxmlformats.org/presentationml/2006/ole">
            <mc:AlternateContent xmlns:mc="http://schemas.openxmlformats.org/markup-compatibility/2006">
              <mc:Choice xmlns:v="urn:schemas-microsoft-com:vml" Requires="v">
                <p:oleObj spid="_x0000_s47192" name="Equation" r:id="rId9" imgW="1358310" imgH="203112" progId="Equation.DSMT4">
                  <p:embed/>
                </p:oleObj>
              </mc:Choice>
              <mc:Fallback>
                <p:oleObj name="Equation" r:id="rId9" imgW="1358310" imgH="203112" progId="Equation.DSMT4">
                  <p:embed/>
                  <p:pic>
                    <p:nvPicPr>
                      <p:cNvPr id="9227" name="Object 23">
                        <a:extLst>
                          <a:ext uri="{FF2B5EF4-FFF2-40B4-BE49-F238E27FC236}">
                            <a16:creationId xmlns:a16="http://schemas.microsoft.com/office/drawing/2014/main" id="{246C29A5-56FE-4121-B6BF-33AC8DC02D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9324" y="5933123"/>
                        <a:ext cx="3024188"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 name="矩形 39">
            <a:extLst>
              <a:ext uri="{FF2B5EF4-FFF2-40B4-BE49-F238E27FC236}">
                <a16:creationId xmlns:a16="http://schemas.microsoft.com/office/drawing/2014/main" id="{A950C143-BE24-40C9-B04F-7A976C87D40F}"/>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 name="矩形 1">
            <a:extLst>
              <a:ext uri="{FF2B5EF4-FFF2-40B4-BE49-F238E27FC236}">
                <a16:creationId xmlns:a16="http://schemas.microsoft.com/office/drawing/2014/main" id="{DC2981A9-8842-4922-A19B-7B7D9483AF93}"/>
              </a:ext>
            </a:extLst>
          </p:cNvPr>
          <p:cNvSpPr/>
          <p:nvPr/>
        </p:nvSpPr>
        <p:spPr>
          <a:xfrm>
            <a:off x="2489568" y="6442134"/>
            <a:ext cx="6728823" cy="369332"/>
          </a:xfrm>
          <a:prstGeom prst="rect">
            <a:avLst/>
          </a:prstGeom>
        </p:spPr>
        <p:txBody>
          <a:bodyPr wrap="square">
            <a:spAutoFit/>
          </a:bodyPr>
          <a:lstStyle/>
          <a:p>
            <a:r>
              <a:rPr lang="zh-CN" altLang="en-US" b="1" dirty="0">
                <a:solidFill>
                  <a:schemeClr val="accent2"/>
                </a:solidFill>
              </a:rPr>
              <a:t>|A ∪ B|=|A|+|B|−|A ∩ B|. </a:t>
            </a:r>
            <a:r>
              <a:rPr lang="en-US" altLang="zh-CN" b="1" dirty="0">
                <a:solidFill>
                  <a:schemeClr val="accent2"/>
                </a:solidFill>
              </a:rPr>
              <a:t>Principle of inclusion–exclusion</a:t>
            </a:r>
            <a:endParaRPr lang="zh-CN" altLang="en-US" b="1" dirty="0">
              <a:solidFill>
                <a:schemeClr val="accent2"/>
              </a:solidFill>
            </a:endParaRPr>
          </a:p>
        </p:txBody>
      </p:sp>
    </p:spTree>
    <p:extLst>
      <p:ext uri="{BB962C8B-B14F-4D97-AF65-F5344CB8AC3E}">
        <p14:creationId xmlns:p14="http://schemas.microsoft.com/office/powerpoint/2010/main" val="163283741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23" name="Rectangle 3">
            <a:extLst>
              <a:ext uri="{FF2B5EF4-FFF2-40B4-BE49-F238E27FC236}">
                <a16:creationId xmlns:a16="http://schemas.microsoft.com/office/drawing/2014/main" id="{8B3B5717-8EE9-4391-9EE9-52C0C4A2EEC8}"/>
              </a:ext>
            </a:extLst>
          </p:cNvPr>
          <p:cNvSpPr txBox="1">
            <a:spLocks noChangeArrowheads="1"/>
          </p:cNvSpPr>
          <p:nvPr/>
        </p:nvSpPr>
        <p:spPr>
          <a:xfrm>
            <a:off x="2305749" y="1175957"/>
            <a:ext cx="8001000" cy="31670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600" dirty="0">
                <a:ea typeface="宋体" panose="02010600030101010101" pitchFamily="2" charset="-122"/>
                <a:cs typeface="Times New Roman" panose="02020603050405020304" pitchFamily="18" charset="0"/>
              </a:rPr>
              <a:t>Set union has the following properties:</a:t>
            </a:r>
          </a:p>
        </p:txBody>
      </p:sp>
      <p:graphicFrame>
        <p:nvGraphicFramePr>
          <p:cNvPr id="25" name="Object 4">
            <a:extLst>
              <a:ext uri="{FF2B5EF4-FFF2-40B4-BE49-F238E27FC236}">
                <a16:creationId xmlns:a16="http://schemas.microsoft.com/office/drawing/2014/main" id="{9A5B2C10-8544-4D69-8672-DEAC77A90C47}"/>
              </a:ext>
            </a:extLst>
          </p:cNvPr>
          <p:cNvGraphicFramePr>
            <a:graphicFrameLocks noChangeAspect="1"/>
          </p:cNvGraphicFramePr>
          <p:nvPr>
            <p:extLst>
              <p:ext uri="{D42A27DB-BD31-4B8C-83A1-F6EECF244321}">
                <p14:modId xmlns:p14="http://schemas.microsoft.com/office/powerpoint/2010/main" val="2437526011"/>
              </p:ext>
            </p:extLst>
          </p:nvPr>
        </p:nvGraphicFramePr>
        <p:xfrm>
          <a:off x="4361561" y="1880172"/>
          <a:ext cx="3889375" cy="2376487"/>
        </p:xfrm>
        <a:graphic>
          <a:graphicData uri="http://schemas.openxmlformats.org/presentationml/2006/ole">
            <mc:AlternateContent xmlns:mc="http://schemas.openxmlformats.org/markup-compatibility/2006">
              <mc:Choice xmlns:v="urn:schemas-microsoft-com:vml" Requires="v">
                <p:oleObj spid="_x0000_s38941" name="Equation" r:id="rId4" imgW="1828800" imgH="1117600" progId="Equation.DSMT4">
                  <p:embed/>
                </p:oleObj>
              </mc:Choice>
              <mc:Fallback>
                <p:oleObj name="Equation" r:id="rId4" imgW="1828800" imgH="1117600" progId="Equation.DSMT4">
                  <p:embed/>
                  <p:pic>
                    <p:nvPicPr>
                      <p:cNvPr id="10244" name="Object 4">
                        <a:extLst>
                          <a:ext uri="{FF2B5EF4-FFF2-40B4-BE49-F238E27FC236}">
                            <a16:creationId xmlns:a16="http://schemas.microsoft.com/office/drawing/2014/main" id="{37E14B05-72D8-4041-A94F-411DB24FC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1561" y="1880172"/>
                        <a:ext cx="3889375" cy="237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6" name="Text Box 6">
                <a:extLst>
                  <a:ext uri="{FF2B5EF4-FFF2-40B4-BE49-F238E27FC236}">
                    <a16:creationId xmlns:a16="http://schemas.microsoft.com/office/drawing/2014/main" id="{DB627034-F1D4-4267-9E4D-B40FFDA71345}"/>
                  </a:ext>
                </a:extLst>
              </p:cNvPr>
              <p:cNvSpPr txBox="1">
                <a:spLocks noChangeArrowheads="1"/>
              </p:cNvSpPr>
              <p:nvPr/>
            </p:nvSpPr>
            <p:spPr bwMode="auto">
              <a:xfrm>
                <a:off x="2305749" y="4393438"/>
                <a:ext cx="8351837" cy="1845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61950" indent="-36195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dirty="0">
                    <a:latin typeface="+mn-lt"/>
                  </a:rPr>
                  <a:t>Note: </a:t>
                </a:r>
                <a:r>
                  <a:rPr kumimoji="0" lang="en-US" altLang="zh-CN" sz="2400" i="0" dirty="0">
                    <a:latin typeface="+mn-lt"/>
                    <a:cs typeface="Times New Roman" panose="02020603050405020304" pitchFamily="18" charset="0"/>
                  </a:rPr>
                  <a:t>For </a:t>
                </a:r>
                <a:r>
                  <a:rPr kumimoji="0" lang="en-US" altLang="zh-CN" sz="2400" dirty="0">
                    <a:latin typeface="+mn-lt"/>
                    <a:cs typeface="Times New Roman" panose="02020603050405020304" pitchFamily="18" charset="0"/>
                  </a:rPr>
                  <a:t>n sets, </a:t>
                </a:r>
                <a14:m>
                  <m:oMath xmlns:m="http://schemas.openxmlformats.org/officeDocument/2006/math">
                    <m:r>
                      <a:rPr lang="en-US" altLang="zh-CN" sz="2400" i="1" dirty="0" smtClean="0">
                        <a:latin typeface="Cambria Math" panose="02040503050406030204" pitchFamily="18" charset="0"/>
                      </a:rPr>
                      <m:t>𝐴</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𝐴</m:t>
                    </m:r>
                    <m:r>
                      <a:rPr lang="en-US" altLang="zh-CN" sz="2400" i="1" baseline="-25000" dirty="0">
                        <a:latin typeface="Cambria Math" panose="02040503050406030204" pitchFamily="18" charset="0"/>
                      </a:rPr>
                      <m:t>2</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𝐴</m:t>
                        </m:r>
                      </m:e>
                      <m:sub>
                        <m:r>
                          <a:rPr lang="en-US" altLang="zh-CN" sz="2400" i="1" dirty="0">
                            <a:latin typeface="Cambria Math" panose="02040503050406030204" pitchFamily="18" charset="0"/>
                          </a:rPr>
                          <m:t>𝑛</m:t>
                        </m:r>
                      </m:sub>
                    </m:sSub>
                  </m:oMath>
                </a14:m>
                <a:r>
                  <a:rPr kumimoji="0" lang="en-US" altLang="zh-CN" sz="2400" dirty="0">
                    <a:latin typeface="+mn-lt"/>
                    <a:cs typeface="Times New Roman" panose="02020603050405020304" pitchFamily="18" charset="0"/>
                  </a:rPr>
                  <a:t>,</a:t>
                </a:r>
                <a:r>
                  <a:rPr kumimoji="0" lang="en-US" altLang="zh-CN" sz="2400" i="0" dirty="0">
                    <a:latin typeface="+mn-lt"/>
                    <a:cs typeface="Times New Roman" panose="02020603050405020304" pitchFamily="18" charset="0"/>
                  </a:rPr>
                  <a:t> union of these sets can be expressed as</a:t>
                </a:r>
                <a:r>
                  <a:rPr kumimoji="0" lang="zh-CN" altLang="en-US" sz="2400" i="0" dirty="0">
                    <a:latin typeface="+mn-lt"/>
                    <a:cs typeface="Times New Roman" panose="02020603050405020304" pitchFamily="18" charset="0"/>
                  </a:rPr>
                  <a:t>：</a:t>
                </a:r>
                <a:endParaRPr kumimoji="0" lang="en-US" altLang="zh-CN" sz="2400" i="0" dirty="0">
                  <a:latin typeface="+mn-lt"/>
                  <a:cs typeface="Times New Roman" panose="02020603050405020304" pitchFamily="18" charset="0"/>
                </a:endParaRPr>
              </a:p>
              <a:p>
                <a:pPr eaLnBrk="1" hangingPunct="1">
                  <a:spcBef>
                    <a:spcPct val="50000"/>
                  </a:spcBef>
                  <a:buFontTx/>
                  <a:buNone/>
                </a:pPr>
                <a14:m>
                  <m:oMathPara xmlns:m="http://schemas.openxmlformats.org/officeDocument/2006/math">
                    <m:oMathParaPr>
                      <m:jc m:val="centerGroup"/>
                    </m:oMathParaPr>
                    <m:oMath xmlns:m="http://schemas.openxmlformats.org/officeDocument/2006/math">
                      <m:r>
                        <a:rPr lang="zh-CN" altLang="en-US" sz="2400" smtClean="0">
                          <a:latin typeface="Cambria Math" panose="02040503050406030204" pitchFamily="18" charset="0"/>
                        </a:rPr>
                        <m:t>𝑊</m:t>
                      </m:r>
                      <m:r>
                        <a:rPr lang="zh-CN" altLang="en-US" sz="2400"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𝐴</m:t>
                          </m:r>
                        </m:e>
                        <m:sub>
                          <m:r>
                            <a:rPr lang="zh-CN" altLang="en-US" sz="2400">
                              <a:latin typeface="Cambria Math" panose="02040503050406030204" pitchFamily="18" charset="0"/>
                            </a:rPr>
                            <m:t>1</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𝐴</m:t>
                          </m:r>
                        </m:e>
                        <m:sub>
                          <m:r>
                            <a:rPr lang="zh-CN" altLang="en-US" sz="2400">
                              <a:latin typeface="Cambria Math" panose="02040503050406030204" pitchFamily="18" charset="0"/>
                            </a:rPr>
                            <m:t>2</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𝐴</m:t>
                          </m:r>
                        </m:e>
                        <m:sub>
                          <m:r>
                            <a:rPr lang="zh-CN" altLang="en-US" sz="2400">
                              <a:latin typeface="Cambria Math" panose="02040503050406030204" pitchFamily="18" charset="0"/>
                            </a:rPr>
                            <m:t>𝑛</m:t>
                          </m:r>
                        </m:sub>
                      </m:sSub>
                      <m:r>
                        <a:rPr lang="en-US" altLang="zh-CN" sz="2400" b="0" i="0"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a:latin typeface="Cambria Math" panose="02040503050406030204" pitchFamily="18" charset="0"/>
                            </a:rPr>
                            <m:t>𝑖</m:t>
                          </m:r>
                          <m:r>
                            <a:rPr lang="en-US" altLang="zh-CN" sz="2400">
                              <a:latin typeface="Cambria Math" panose="02040503050406030204" pitchFamily="18" charset="0"/>
                            </a:rPr>
                            <m:t>=1</m:t>
                          </m:r>
                        </m:sub>
                        <m:sup>
                          <m:r>
                            <a:rPr lang="en-US" altLang="zh-CN" sz="2400">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𝐴</m:t>
                              </m:r>
                            </m:e>
                            <m:sub>
                              <m:r>
                                <a:rPr lang="en-US" altLang="zh-CN" sz="2400">
                                  <a:latin typeface="Cambria Math" panose="02040503050406030204" pitchFamily="18" charset="0"/>
                                </a:rPr>
                                <m:t>𝑖</m:t>
                              </m:r>
                            </m:sub>
                          </m:sSub>
                        </m:e>
                      </m:nary>
                    </m:oMath>
                  </m:oMathPara>
                </a14:m>
                <a:endParaRPr kumimoji="0" lang="zh-CN" altLang="en-US" sz="2400" i="0" dirty="0">
                  <a:latin typeface="+mn-lt"/>
                  <a:cs typeface="Times New Roman" panose="02020603050405020304" pitchFamily="18" charset="0"/>
                </a:endParaRPr>
              </a:p>
            </p:txBody>
          </p:sp>
        </mc:Choice>
        <mc:Fallback xmlns="">
          <p:sp>
            <p:nvSpPr>
              <p:cNvPr id="26" name="Text Box 6">
                <a:extLst>
                  <a:ext uri="{FF2B5EF4-FFF2-40B4-BE49-F238E27FC236}">
                    <a16:creationId xmlns:a16="http://schemas.microsoft.com/office/drawing/2014/main" id="{DB627034-F1D4-4267-9E4D-B40FFDA71345}"/>
                  </a:ext>
                </a:extLst>
              </p:cNvPr>
              <p:cNvSpPr txBox="1">
                <a:spLocks noRot="1" noChangeAspect="1" noMove="1" noResize="1" noEditPoints="1" noAdjustHandles="1" noChangeArrowheads="1" noChangeShapeType="1" noTextEdit="1"/>
              </p:cNvSpPr>
              <p:nvPr/>
            </p:nvSpPr>
            <p:spPr bwMode="auto">
              <a:xfrm>
                <a:off x="2305749" y="4393438"/>
                <a:ext cx="8351837" cy="1845057"/>
              </a:xfrm>
              <a:prstGeom prst="rect">
                <a:avLst/>
              </a:prstGeom>
              <a:blipFill>
                <a:blip r:embed="rId6"/>
                <a:stretch>
                  <a:fillRect l="-1095" t="-23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B0382BF1-A9DF-4E8B-9FF5-8D660DD6B372}"/>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0182154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Review</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Rectangle 3">
            <a:extLst>
              <a:ext uri="{FF2B5EF4-FFF2-40B4-BE49-F238E27FC236}">
                <a16:creationId xmlns:a16="http://schemas.microsoft.com/office/drawing/2014/main" id="{8EAE959A-6157-42C1-A311-5E0193F60EB8}"/>
              </a:ext>
            </a:extLst>
          </p:cNvPr>
          <p:cNvSpPr txBox="1">
            <a:spLocks noChangeArrowheads="1"/>
          </p:cNvSpPr>
          <p:nvPr/>
        </p:nvSpPr>
        <p:spPr>
          <a:xfrm>
            <a:off x="2095500" y="1427236"/>
            <a:ext cx="8001000" cy="47236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ea typeface="宋体" panose="02010600030101010101" pitchFamily="2" charset="-122"/>
              </a:rPr>
              <a:t>Predicate, </a:t>
            </a:r>
            <a:r>
              <a:rPr lang="en-US" altLang="zh-CN" b="1" dirty="0">
                <a:solidFill>
                  <a:schemeClr val="accent4"/>
                </a:solidFill>
                <a:ea typeface="宋体" panose="02010600030101010101" pitchFamily="2" charset="-122"/>
              </a:rPr>
              <a:t>Quantifier</a:t>
            </a:r>
          </a:p>
          <a:p>
            <a:pPr>
              <a:buFont typeface="Wingdings" panose="05000000000000000000" pitchFamily="2" charset="2"/>
              <a:buChar char="l"/>
            </a:pPr>
            <a:r>
              <a:rPr lang="en-US" altLang="zh-CN" b="1" dirty="0">
                <a:ea typeface="宋体" panose="02010600030101010101" pitchFamily="2" charset="-122"/>
              </a:rPr>
              <a:t>Free variable &amp; bound variable</a:t>
            </a:r>
          </a:p>
          <a:p>
            <a:pPr>
              <a:buFont typeface="Wingdings" panose="05000000000000000000" pitchFamily="2" charset="2"/>
              <a:buChar char="l"/>
            </a:pPr>
            <a:r>
              <a:rPr lang="en-US" altLang="zh-CN" b="1" dirty="0">
                <a:ea typeface="宋体" panose="02010600030101010101" pitchFamily="2" charset="-122"/>
              </a:rPr>
              <a:t>Predicate formula</a:t>
            </a:r>
          </a:p>
          <a:p>
            <a:pPr>
              <a:buFont typeface="Wingdings" panose="05000000000000000000" pitchFamily="2" charset="2"/>
              <a:buChar char="l"/>
            </a:pPr>
            <a:r>
              <a:rPr lang="en-US" altLang="zh-CN" b="1" dirty="0">
                <a:ea typeface="宋体" panose="02010600030101010101" pitchFamily="2" charset="-122"/>
              </a:rPr>
              <a:t>Equivalence &amp; tautology with quantifiers</a:t>
            </a:r>
          </a:p>
          <a:p>
            <a:pPr>
              <a:buFont typeface="Wingdings" panose="05000000000000000000" pitchFamily="2" charset="2"/>
              <a:buChar char="l"/>
            </a:pPr>
            <a:r>
              <a:rPr lang="en-US" altLang="zh-CN" b="1" dirty="0">
                <a:solidFill>
                  <a:schemeClr val="accent4"/>
                </a:solidFill>
                <a:ea typeface="宋体" panose="02010600030101010101" pitchFamily="2" charset="-122"/>
              </a:rPr>
              <a:t>Translation of predicate formula</a:t>
            </a:r>
          </a:p>
          <a:p>
            <a:pPr>
              <a:buFont typeface="Wingdings" panose="05000000000000000000" pitchFamily="2" charset="2"/>
              <a:buChar char="l"/>
            </a:pPr>
            <a:r>
              <a:rPr lang="en-US" altLang="zh-CN" b="1" dirty="0">
                <a:solidFill>
                  <a:schemeClr val="accent4"/>
                </a:solidFill>
                <a:ea typeface="宋体" panose="02010600030101010101" pitchFamily="2" charset="-122"/>
              </a:rPr>
              <a:t>Inference rules in predicate logic</a:t>
            </a:r>
            <a:endParaRPr lang="zh-CN" altLang="en-US" b="1" dirty="0">
              <a:solidFill>
                <a:schemeClr val="accent4"/>
              </a:solidFill>
              <a:ea typeface="宋体" panose="02010600030101010101" pitchFamily="2" charset="-122"/>
            </a:endParaRPr>
          </a:p>
          <a:p>
            <a:pPr>
              <a:buFont typeface="Wingdings" panose="05000000000000000000" pitchFamily="2" charset="2"/>
              <a:buChar char="l"/>
            </a:pPr>
            <a:r>
              <a:rPr lang="en-US" altLang="zh-CN" b="1" dirty="0">
                <a:ea typeface="宋体" panose="02010600030101010101" pitchFamily="2" charset="-122"/>
              </a:rPr>
              <a:t>Normal form</a:t>
            </a:r>
          </a:p>
          <a:p>
            <a:endParaRPr lang="en-US" altLang="zh-CN" sz="2400" b="1" dirty="0">
              <a:ea typeface="宋体" panose="02010600030101010101" pitchFamily="2" charset="-122"/>
            </a:endParaRPr>
          </a:p>
        </p:txBody>
      </p:sp>
    </p:spTree>
    <p:extLst>
      <p:ext uri="{BB962C8B-B14F-4D97-AF65-F5344CB8AC3E}">
        <p14:creationId xmlns:p14="http://schemas.microsoft.com/office/powerpoint/2010/main" val="291644037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文本框 9">
            <a:extLst>
              <a:ext uri="{FF2B5EF4-FFF2-40B4-BE49-F238E27FC236}">
                <a16:creationId xmlns:a16="http://schemas.microsoft.com/office/drawing/2014/main" id="{E67EB71F-07D3-4027-9599-00D4BBACC9F2}"/>
              </a:ext>
            </a:extLst>
          </p:cNvPr>
          <p:cNvSpPr txBox="1">
            <a:spLocks noChangeArrowheads="1"/>
          </p:cNvSpPr>
          <p:nvPr/>
        </p:nvSpPr>
        <p:spPr bwMode="auto">
          <a:xfrm>
            <a:off x="2306511" y="1400302"/>
            <a:ext cx="8593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chemeClr val="accent2"/>
                </a:solidFill>
                <a:latin typeface="+mn-lt"/>
              </a:rPr>
              <a:t>Example</a:t>
            </a:r>
            <a:r>
              <a:rPr kumimoji="0" lang="en-US" altLang="zh-CN" sz="2400" b="1" dirty="0">
                <a:latin typeface="+mn-lt"/>
              </a:rPr>
              <a:t>: Assume A </a:t>
            </a:r>
            <a:r>
              <a:rPr kumimoji="0" lang="zh-CN" altLang="en-US" sz="2400" b="1" dirty="0">
                <a:latin typeface="+mn-lt"/>
              </a:rPr>
              <a:t>⊆ </a:t>
            </a:r>
            <a:r>
              <a:rPr kumimoji="0" lang="en-US" altLang="zh-CN" sz="2400" b="1" dirty="0">
                <a:latin typeface="+mn-lt"/>
              </a:rPr>
              <a:t>B, and C</a:t>
            </a:r>
            <a:r>
              <a:rPr kumimoji="0" lang="zh-CN" altLang="en-US" sz="2400" b="1" dirty="0">
                <a:latin typeface="+mn-lt"/>
              </a:rPr>
              <a:t> ⊆ </a:t>
            </a:r>
            <a:r>
              <a:rPr kumimoji="0" lang="en-US" altLang="zh-CN" sz="2400" b="1" dirty="0">
                <a:latin typeface="+mn-lt"/>
              </a:rPr>
              <a:t>D</a:t>
            </a:r>
            <a:r>
              <a:rPr kumimoji="0" lang="zh-CN" altLang="en-US" sz="2400" b="1" dirty="0">
                <a:latin typeface="+mn-lt"/>
              </a:rPr>
              <a:t>，</a:t>
            </a:r>
            <a:r>
              <a:rPr kumimoji="0" lang="en-US" altLang="zh-CN" sz="2400" b="1" dirty="0">
                <a:latin typeface="+mn-lt"/>
              </a:rPr>
              <a:t> prove A</a:t>
            </a:r>
            <a:r>
              <a:rPr kumimoji="0" lang="zh-CN" altLang="en-US" sz="2400" b="1" i="0" dirty="0">
                <a:latin typeface="+mn-lt"/>
              </a:rPr>
              <a:t>∪</a:t>
            </a:r>
            <a:r>
              <a:rPr kumimoji="0" lang="en-US" altLang="zh-CN" sz="2400" b="1" dirty="0">
                <a:latin typeface="+mn-lt"/>
              </a:rPr>
              <a:t>C</a:t>
            </a:r>
            <a:r>
              <a:rPr kumimoji="0" lang="zh-CN" altLang="en-US" sz="2400" b="1" dirty="0">
                <a:latin typeface="+mn-lt"/>
              </a:rPr>
              <a:t> </a:t>
            </a:r>
            <a:r>
              <a:rPr kumimoji="0" lang="zh-CN" altLang="en-US" sz="2400" b="1" i="0" dirty="0">
                <a:latin typeface="+mn-lt"/>
              </a:rPr>
              <a:t>⊆</a:t>
            </a:r>
            <a:r>
              <a:rPr kumimoji="0" lang="zh-CN" altLang="en-US" sz="2400" b="1" dirty="0">
                <a:latin typeface="+mn-lt"/>
              </a:rPr>
              <a:t> </a:t>
            </a:r>
            <a:r>
              <a:rPr kumimoji="0" lang="en-US" altLang="zh-CN" sz="2400" b="1" dirty="0">
                <a:latin typeface="+mn-lt"/>
              </a:rPr>
              <a:t>B</a:t>
            </a:r>
            <a:r>
              <a:rPr kumimoji="0" lang="zh-CN" altLang="en-US" sz="2400" b="1" i="0" dirty="0">
                <a:latin typeface="+mn-lt"/>
              </a:rPr>
              <a:t>∪</a:t>
            </a:r>
            <a:r>
              <a:rPr kumimoji="0" lang="en-US" altLang="zh-CN" sz="2400" b="1" dirty="0">
                <a:latin typeface="+mn-lt"/>
              </a:rPr>
              <a:t>D </a:t>
            </a:r>
            <a:endParaRPr kumimoji="0" lang="zh-CN" altLang="en-US" sz="2400" b="1" dirty="0">
              <a:latin typeface="+mn-lt"/>
            </a:endParaRPr>
          </a:p>
        </p:txBody>
      </p:sp>
      <p:sp>
        <p:nvSpPr>
          <p:cNvPr id="15" name="Rectangle 3">
            <a:extLst>
              <a:ext uri="{FF2B5EF4-FFF2-40B4-BE49-F238E27FC236}">
                <a16:creationId xmlns:a16="http://schemas.microsoft.com/office/drawing/2014/main" id="{FB700312-27BC-42AC-A473-F8E0DAF42FE3}"/>
              </a:ext>
            </a:extLst>
          </p:cNvPr>
          <p:cNvSpPr txBox="1">
            <a:spLocks noChangeArrowheads="1"/>
          </p:cNvSpPr>
          <p:nvPr/>
        </p:nvSpPr>
        <p:spPr bwMode="auto">
          <a:xfrm>
            <a:off x="2306511" y="2078760"/>
            <a:ext cx="8548687" cy="247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buFontTx/>
              <a:buNone/>
            </a:pPr>
            <a:r>
              <a:rPr kumimoji="0" lang="en-US" altLang="zh-CN" sz="2400" b="1" dirty="0">
                <a:solidFill>
                  <a:srgbClr val="7030A0"/>
                </a:solidFill>
                <a:latin typeface="+mn-lt"/>
                <a:cs typeface="Times New Roman" panose="02020603050405020304" pitchFamily="18" charset="0"/>
              </a:rPr>
              <a:t>Proof</a:t>
            </a:r>
            <a:r>
              <a:rPr kumimoji="0" lang="en-US" altLang="zh-CN" sz="2400" dirty="0">
                <a:solidFill>
                  <a:srgbClr val="7030A0"/>
                </a:solidFill>
                <a:latin typeface="+mn-lt"/>
                <a:cs typeface="Times New Roman" panose="02020603050405020304" pitchFamily="18" charset="0"/>
              </a:rPr>
              <a:t>: </a:t>
            </a:r>
          </a:p>
          <a:p>
            <a:pPr eaLnBrk="1" hangingPunct="1">
              <a:buFontTx/>
              <a:buNone/>
            </a:pPr>
            <a:r>
              <a:rPr kumimoji="0" lang="en-US" altLang="zh-CN" sz="2400" i="0" dirty="0">
                <a:latin typeface="+mn-lt"/>
                <a:cs typeface="Times New Roman" panose="02020603050405020304" pitchFamily="18" charset="0"/>
              </a:rPr>
              <a:t>For</a:t>
            </a:r>
            <a:r>
              <a:rPr kumimoji="0" lang="zh-CN" altLang="en-US" sz="2400" i="0" dirty="0">
                <a:latin typeface="+mn-lt"/>
                <a:cs typeface="Times New Roman" panose="02020603050405020304" pitchFamily="18" charset="0"/>
              </a:rPr>
              <a:t> ∀ </a:t>
            </a:r>
            <a:r>
              <a:rPr kumimoji="0" lang="en-US" altLang="zh-CN" sz="2400" dirty="0">
                <a:latin typeface="+mn-lt"/>
                <a:cs typeface="Times New Roman" panose="02020603050405020304" pitchFamily="18" charset="0"/>
              </a:rPr>
              <a:t>x</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C</a:t>
            </a:r>
            <a:r>
              <a:rPr kumimoji="0" lang="en-US" altLang="zh-CN" sz="2400" i="0" dirty="0">
                <a:latin typeface="+mn-lt"/>
                <a:cs typeface="Times New Roman" panose="02020603050405020304" pitchFamily="18" charset="0"/>
              </a:rPr>
              <a:t>, we have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 ∨ </a:t>
            </a:r>
            <a:r>
              <a:rPr kumimoji="0" lang="en-US" altLang="zh-CN" sz="2400" dirty="0">
                <a:latin typeface="+mn-lt"/>
                <a:cs typeface="Times New Roman" panose="02020603050405020304" pitchFamily="18" charset="0"/>
              </a:rPr>
              <a:t>x</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C</a:t>
            </a:r>
          </a:p>
          <a:p>
            <a:pPr eaLnBrk="1" hangingPunct="1">
              <a:buFontTx/>
              <a:buNone/>
            </a:pPr>
            <a:r>
              <a:rPr kumimoji="0" lang="en-US" altLang="zh-CN" sz="2400" i="0" dirty="0">
                <a:latin typeface="+mn-lt"/>
                <a:cs typeface="Times New Roman" panose="02020603050405020304" pitchFamily="18" charset="0"/>
              </a:rPr>
              <a:t>If</a:t>
            </a:r>
            <a:r>
              <a:rPr kumimoji="0" lang="zh-CN" altLang="en-US" sz="2400" i="0" dirty="0">
                <a:latin typeface="+mn-lt"/>
                <a:cs typeface="Times New Roman" panose="02020603050405020304" pitchFamily="18" charset="0"/>
              </a:rPr>
              <a:t>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a:t>
            </a:r>
            <a:r>
              <a:rPr kumimoji="0" lang="zh-CN" altLang="en-US" sz="2400" i="0" dirty="0">
                <a:latin typeface="+mn-lt"/>
                <a:cs typeface="Times New Roman" panose="02020603050405020304" pitchFamily="18" charset="0"/>
              </a:rPr>
              <a:t> </a:t>
            </a:r>
            <a:r>
              <a:rPr kumimoji="0" lang="en-US" altLang="zh-CN" sz="2400" i="0" dirty="0">
                <a:latin typeface="+mn-lt"/>
                <a:cs typeface="Times New Roman" panose="02020603050405020304" pitchFamily="18" charset="0"/>
              </a:rPr>
              <a:t>with assume </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 ⊆ </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then </a:t>
            </a:r>
            <a:r>
              <a:rPr kumimoji="0" lang="en-US" altLang="zh-CN" sz="2400" dirty="0">
                <a:latin typeface="+mn-lt"/>
                <a:cs typeface="Times New Roman" panose="02020603050405020304" pitchFamily="18" charset="0"/>
              </a:rPr>
              <a:t>x</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then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D</a:t>
            </a:r>
          </a:p>
          <a:p>
            <a:pPr eaLnBrk="1" hangingPunct="1">
              <a:buFontTx/>
              <a:buNone/>
            </a:pPr>
            <a:r>
              <a:rPr kumimoji="0" lang="en-US" altLang="zh-CN" sz="2400" i="0" dirty="0">
                <a:latin typeface="+mn-lt"/>
                <a:cs typeface="Times New Roman" panose="02020603050405020304" pitchFamily="18" charset="0"/>
              </a:rPr>
              <a:t>If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i="0" dirty="0">
                <a:latin typeface="+mn-lt"/>
                <a:cs typeface="Times New Roman" panose="02020603050405020304" pitchFamily="18" charset="0"/>
              </a:rPr>
              <a:t>C,</a:t>
            </a:r>
            <a:r>
              <a:rPr kumimoji="0" lang="zh-CN" altLang="en-US" sz="2400" i="0" dirty="0">
                <a:latin typeface="+mn-lt"/>
                <a:cs typeface="Times New Roman" panose="02020603050405020304" pitchFamily="18" charset="0"/>
              </a:rPr>
              <a:t> </a:t>
            </a:r>
            <a:r>
              <a:rPr kumimoji="0" lang="en-US" altLang="zh-CN" sz="2400" i="0" dirty="0">
                <a:latin typeface="+mn-lt"/>
                <a:cs typeface="Times New Roman" panose="02020603050405020304" pitchFamily="18" charset="0"/>
              </a:rPr>
              <a:t>with assume C ⊆ </a:t>
            </a:r>
            <a:r>
              <a:rPr kumimoji="0" lang="en-US" altLang="zh-CN" sz="2400" dirty="0">
                <a:latin typeface="+mn-lt"/>
                <a:cs typeface="Times New Roman" panose="02020603050405020304" pitchFamily="18" charset="0"/>
              </a:rPr>
              <a:t>D</a:t>
            </a:r>
            <a:r>
              <a:rPr kumimoji="0" lang="en-US" altLang="zh-CN" sz="2400" i="0" dirty="0">
                <a:latin typeface="+mn-lt"/>
                <a:cs typeface="Times New Roman" panose="02020603050405020304" pitchFamily="18" charset="0"/>
              </a:rPr>
              <a:t>, then </a:t>
            </a:r>
            <a:r>
              <a:rPr kumimoji="0" lang="en-US" altLang="zh-CN" sz="2400" dirty="0">
                <a:latin typeface="+mn-lt"/>
                <a:cs typeface="Times New Roman" panose="02020603050405020304" pitchFamily="18" charset="0"/>
              </a:rPr>
              <a:t>x</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D</a:t>
            </a:r>
            <a:r>
              <a:rPr kumimoji="0" lang="en-US" altLang="zh-CN" sz="2400" i="0" dirty="0">
                <a:latin typeface="+mn-lt"/>
                <a:cs typeface="Times New Roman" panose="02020603050405020304" pitchFamily="18" charset="0"/>
              </a:rPr>
              <a:t>, then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D</a:t>
            </a:r>
          </a:p>
          <a:p>
            <a:pPr eaLnBrk="1" hangingPunct="1">
              <a:buFontTx/>
              <a:buNone/>
            </a:pPr>
            <a:r>
              <a:rPr kumimoji="0" lang="en-US" altLang="zh-CN" sz="2400" i="0" dirty="0">
                <a:latin typeface="+mn-lt"/>
                <a:cs typeface="Times New Roman" panose="02020603050405020304" pitchFamily="18" charset="0"/>
              </a:rPr>
              <a:t>From above, </a:t>
            </a:r>
            <a:r>
              <a:rPr kumimoji="0" lang="en-US" altLang="zh-CN" sz="2400" b="1" i="0" dirty="0">
                <a:latin typeface="+mn-lt"/>
                <a:cs typeface="Times New Roman" panose="02020603050405020304" pitchFamily="18" charset="0"/>
              </a:rPr>
              <a:t>A∪C ⊆ B∪D </a:t>
            </a:r>
            <a:r>
              <a:rPr kumimoji="0" lang="en-US" altLang="zh-CN" sz="2400" i="0" dirty="0">
                <a:latin typeface="+mn-lt"/>
                <a:cs typeface="Times New Roman" panose="02020603050405020304" pitchFamily="18" charset="0"/>
              </a:rPr>
              <a:t>.</a:t>
            </a:r>
          </a:p>
          <a:p>
            <a:pPr eaLnBrk="1" hangingPunct="1">
              <a:buFontTx/>
              <a:buNone/>
            </a:pPr>
            <a:endParaRPr kumimoji="0" lang="en-US" altLang="zh-CN" sz="2400" i="0" dirty="0">
              <a:latin typeface="+mn-lt"/>
              <a:cs typeface="Times New Roman" panose="02020603050405020304" pitchFamily="18" charset="0"/>
            </a:endParaRPr>
          </a:p>
        </p:txBody>
      </p:sp>
      <p:sp>
        <p:nvSpPr>
          <p:cNvPr id="17" name="矩形 16">
            <a:extLst>
              <a:ext uri="{FF2B5EF4-FFF2-40B4-BE49-F238E27FC236}">
                <a16:creationId xmlns:a16="http://schemas.microsoft.com/office/drawing/2014/main" id="{9B84E57F-5D27-49B6-943C-3D8E41F85C1E}"/>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24292537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16" name="矩形 2">
                <a:extLst>
                  <a:ext uri="{FF2B5EF4-FFF2-40B4-BE49-F238E27FC236}">
                    <a16:creationId xmlns:a16="http://schemas.microsoft.com/office/drawing/2014/main" id="{32F19FDC-DCA6-4216-AAE8-231BF514C6FA}"/>
                  </a:ext>
                </a:extLst>
              </p:cNvPr>
              <p:cNvSpPr>
                <a:spLocks noChangeArrowheads="1"/>
              </p:cNvSpPr>
              <p:nvPr/>
            </p:nvSpPr>
            <p:spPr bwMode="auto">
              <a:xfrm>
                <a:off x="2117545" y="1186807"/>
                <a:ext cx="7664524" cy="53060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nSpc>
                    <a:spcPct val="150000"/>
                  </a:lnSpc>
                  <a:spcBef>
                    <a:spcPct val="0"/>
                  </a:spcBef>
                  <a:buFontTx/>
                  <a:buNone/>
                </a:pPr>
                <a:r>
                  <a:rPr kumimoji="0" lang="en-US" altLang="zh-CN" sz="2800" b="1" dirty="0">
                    <a:solidFill>
                      <a:srgbClr val="FF0000"/>
                    </a:solidFill>
                    <a:latin typeface="+mn-lt"/>
                    <a:cs typeface="Times New Roman" panose="02020603050405020304" pitchFamily="18" charset="0"/>
                  </a:rPr>
                  <a:t>T</a:t>
                </a:r>
                <a:r>
                  <a:rPr kumimoji="0" lang="zh-CN" altLang="en-US" sz="2800" b="1" dirty="0">
                    <a:solidFill>
                      <a:srgbClr val="FF0000"/>
                    </a:solidFill>
                    <a:latin typeface="+mn-lt"/>
                    <a:cs typeface="Times New Roman" panose="02020603050405020304" pitchFamily="18" charset="0"/>
                  </a:rPr>
                  <a:t>heorem </a:t>
                </a:r>
                <a:r>
                  <a:rPr kumimoji="0" lang="en-US" altLang="zh-CN" sz="2800" b="1" dirty="0">
                    <a:solidFill>
                      <a:srgbClr val="FF0000"/>
                    </a:solidFill>
                    <a:latin typeface="+mn-lt"/>
                    <a:cs typeface="Times New Roman" panose="02020603050405020304" pitchFamily="18" charset="0"/>
                  </a:rPr>
                  <a:t>3.2-1</a:t>
                </a:r>
                <a:r>
                  <a:rPr kumimoji="0" lang="en-US" altLang="zh-CN" sz="2800" b="1" dirty="0">
                    <a:latin typeface="+mn-lt"/>
                    <a:cs typeface="Times New Roman" panose="02020603050405020304" pitchFamily="18" charset="0"/>
                  </a:rPr>
                  <a:t>: For </a:t>
                </a:r>
                <a:r>
                  <a:rPr kumimoji="0" lang="zh-CN" altLang="en-US" sz="2800" b="1" dirty="0">
                    <a:latin typeface="+mn-lt"/>
                    <a:cs typeface="Times New Roman" panose="02020603050405020304" pitchFamily="18" charset="0"/>
                  </a:rPr>
                  <a:t>∀ </a:t>
                </a:r>
                <a:r>
                  <a:rPr kumimoji="0" lang="en-US" altLang="zh-CN" sz="2800" b="1" dirty="0">
                    <a:latin typeface="+mn-lt"/>
                    <a:cs typeface="Times New Roman" panose="02020603050405020304" pitchFamily="18" charset="0"/>
                  </a:rPr>
                  <a:t>sets A,B,C, there are:</a:t>
                </a:r>
              </a:p>
              <a:p>
                <a:pPr marL="0" indent="0">
                  <a:buNone/>
                </a:pPr>
                <a14:m>
                  <m:oMathPara xmlns:m="http://schemas.openxmlformats.org/officeDocument/2006/math">
                    <m:oMathParaPr>
                      <m:jc m:val="centerGroup"/>
                    </m:oMathParaPr>
                    <m:oMath xmlns:m="http://schemas.openxmlformats.org/officeDocument/2006/math">
                      <m:d>
                        <m:dPr>
                          <m:ctrlPr>
                            <a:rPr lang="zh-CN" altLang="en-US" sz="2800" i="1">
                              <a:latin typeface="Cambria Math" panose="02040503050406030204" pitchFamily="18" charset="0"/>
                            </a:rPr>
                          </m:ctrlPr>
                        </m:dPr>
                        <m:e>
                          <m:r>
                            <a:rPr lang="zh-CN" altLang="en-US" sz="2800">
                              <a:latin typeface="Cambria Math" panose="02040503050406030204" pitchFamily="18" charset="0"/>
                            </a:rPr>
                            <m:t>𝑎</m:t>
                          </m:r>
                          <m:r>
                            <a:rPr lang="zh-CN" altLang="en-US" sz="2800">
                              <a:latin typeface="Cambria Math" panose="02040503050406030204" pitchFamily="18" charset="0"/>
                            </a:rPr>
                            <m:t>) </m:t>
                          </m:r>
                          <m:r>
                            <m:rPr>
                              <m:nor/>
                            </m:rPr>
                            <a:rPr lang="zh-CN" altLang="en-US" sz="2800">
                              <a:latin typeface="+mn-lt"/>
                              <a:cs typeface="Times New Roman" panose="02020603050405020304" pitchFamily="18" charset="0"/>
                            </a:rPr>
                            <m:t> </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𝐶</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𝐶</m:t>
                          </m:r>
                        </m:e>
                      </m:d>
                    </m:oMath>
                  </m:oMathPara>
                </a14:m>
                <a:endParaRPr lang="zh-CN" altLang="en-US" sz="2800" dirty="0">
                  <a:latin typeface="+mn-lt"/>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zh-CN" altLang="en-US" sz="2800" i="1">
                              <a:latin typeface="Cambria Math" panose="02040503050406030204" pitchFamily="18" charset="0"/>
                            </a:rPr>
                          </m:ctrlPr>
                        </m:dPr>
                        <m:e>
                          <m:r>
                            <a:rPr lang="zh-CN" altLang="en-US" sz="2800">
                              <a:latin typeface="Cambria Math" panose="02040503050406030204" pitchFamily="18" charset="0"/>
                            </a:rPr>
                            <m:t>𝑏</m:t>
                          </m:r>
                          <m:r>
                            <a:rPr lang="zh-CN" altLang="en-US" sz="2800">
                              <a:latin typeface="Cambria Math" panose="02040503050406030204" pitchFamily="18" charset="0"/>
                            </a:rPr>
                            <m:t>) </m:t>
                          </m:r>
                          <m:r>
                            <m:rPr>
                              <m:nor/>
                            </m:rPr>
                            <a:rPr lang="zh-CN" altLang="en-US" sz="2800">
                              <a:latin typeface="+mn-lt"/>
                              <a:cs typeface="Times New Roman" panose="02020603050405020304" pitchFamily="18" charset="0"/>
                            </a:rPr>
                            <m:t> </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𝐶</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𝐶</m:t>
                          </m:r>
                        </m:e>
                      </m:d>
                    </m:oMath>
                  </m:oMathPara>
                </a14:m>
                <a:endParaRPr lang="en-US" altLang="zh-CN" sz="2800" dirty="0">
                  <a:latin typeface="+mn-lt"/>
                  <a:cs typeface="Times New Roman" panose="02020603050405020304" pitchFamily="18" charset="0"/>
                </a:endParaRPr>
              </a:p>
              <a:p>
                <a:pPr marL="0" indent="0">
                  <a:buNone/>
                </a:pPr>
                <a:endParaRPr lang="en-US" altLang="zh-CN" sz="2800" dirty="0">
                  <a:latin typeface="+mn-lt"/>
                  <a:cs typeface="Times New Roman" panose="02020603050405020304" pitchFamily="18" charset="0"/>
                </a:endParaRPr>
              </a:p>
              <a:p>
                <a:pPr eaLnBrk="1" hangingPunct="1">
                  <a:buNone/>
                </a:pPr>
                <a:r>
                  <a:rPr lang="en-US" altLang="zh-CN" sz="2800" b="1" dirty="0">
                    <a:solidFill>
                      <a:srgbClr val="FF0000"/>
                    </a:solidFill>
                    <a:latin typeface="+mn-lt"/>
                    <a:cs typeface="Times New Roman" panose="02020603050405020304" pitchFamily="18" charset="0"/>
                  </a:rPr>
                  <a:t>Proof</a:t>
                </a:r>
                <a:r>
                  <a:rPr lang="zh-CN" altLang="en-US" sz="2800" dirty="0">
                    <a:latin typeface="+mn-lt"/>
                    <a:cs typeface="Times New Roman" panose="02020603050405020304" pitchFamily="18" charset="0"/>
                  </a:rPr>
                  <a:t>：</a:t>
                </a:r>
                <a:r>
                  <a:rPr lang="en-US" altLang="zh-CN" sz="2800" dirty="0">
                    <a:latin typeface="+mn-lt"/>
                    <a:cs typeface="Times New Roman" panose="02020603050405020304" pitchFamily="18" charset="0"/>
                  </a:rPr>
                  <a:t>for </a:t>
                </a:r>
                <a:r>
                  <a:rPr kumimoji="0" lang="zh-CN" altLang="en-US" sz="2800" dirty="0">
                    <a:latin typeface="+mn-lt"/>
                    <a:cs typeface="Times New Roman" panose="02020603050405020304" pitchFamily="18" charset="0"/>
                  </a:rPr>
                  <a:t>∀ </a:t>
                </a:r>
                <a:r>
                  <a:rPr lang="en-US" altLang="zh-CN" sz="2800" dirty="0">
                    <a:latin typeface="+mn-lt"/>
                    <a:cs typeface="Times New Roman" panose="02020603050405020304" pitchFamily="18" charset="0"/>
                  </a:rPr>
                  <a:t>x</a:t>
                </a:r>
                <a:r>
                  <a:rPr lang="zh-CN" altLang="en-US" sz="2800" dirty="0">
                    <a:latin typeface="+mn-lt"/>
                    <a:cs typeface="Times New Roman" panose="02020603050405020304" pitchFamily="18" charset="0"/>
                  </a:rPr>
                  <a:t>，</a:t>
                </a:r>
                <a:r>
                  <a:rPr lang="en-US" altLang="zh-CN" sz="2800" dirty="0">
                    <a:latin typeface="+mn-lt"/>
                    <a:cs typeface="Times New Roman" panose="02020603050405020304" pitchFamily="18" charset="0"/>
                  </a:rPr>
                  <a:t>if</a:t>
                </a:r>
              </a:p>
              <a:p>
                <a:pPr eaLnBrk="1" hangingPunct="1">
                  <a:buNone/>
                </a:pPr>
                <a:r>
                  <a:rPr lang="en-US" altLang="zh-CN" sz="2800" dirty="0">
                    <a:latin typeface="+mn-lt"/>
                  </a:rPr>
                  <a:t>	</a:t>
                </a:r>
                <a:r>
                  <a:rPr lang="zh-CN" altLang="en-US" sz="2800" dirty="0">
                    <a:latin typeface="+mn-lt"/>
                  </a:rPr>
                  <a:t> </a:t>
                </a:r>
                <a14:m>
                  <m:oMath xmlns:m="http://schemas.openxmlformats.org/officeDocument/2006/math">
                    <m:d>
                      <m:dPr>
                        <m:begChr m:val=""/>
                        <m:ctrlPr>
                          <a:rPr lang="zh-CN" altLang="en-US" sz="2800" i="1">
                            <a:latin typeface="Cambria Math" panose="02040503050406030204" pitchFamily="18" charset="0"/>
                          </a:rPr>
                        </m:ctrlPr>
                      </m:dPr>
                      <m:e>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𝐶</m:t>
                        </m:r>
                      </m:e>
                    </m:d>
                  </m:oMath>
                </a14:m>
                <a:endParaRPr lang="zh-CN" altLang="en-US" sz="2800" dirty="0">
                  <a:latin typeface="+mn-lt"/>
                </a:endParaRPr>
              </a:p>
              <a:p>
                <a:pPr marL="0" indent="0" eaLnBrk="1" hangingPunct="1">
                  <a:spcBef>
                    <a:spcPts val="0"/>
                  </a:spcBef>
                  <a:buNone/>
                </a:pPr>
                <a:r>
                  <a:rPr lang="zh-CN" altLang="en-US" sz="2800" dirty="0">
                    <a:latin typeface="+mn-lt"/>
                  </a:rPr>
                  <a:t> </a:t>
                </a:r>
                <a:r>
                  <a:rPr lang="en-US" altLang="zh-CN" sz="2800" dirty="0">
                    <a:latin typeface="+mn-lt"/>
                  </a:rPr>
                  <a:t>	</a:t>
                </a:r>
                <a14:m>
                  <m:oMath xmlns:m="http://schemas.openxmlformats.org/officeDocument/2006/math">
                    <m:r>
                      <a:rPr lang="zh-CN" altLang="en-US" sz="2800">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𝐵</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𝐶</m:t>
                    </m:r>
                  </m:oMath>
                </a14:m>
                <a:endParaRPr lang="zh-CN" altLang="en-US" sz="2800" dirty="0">
                  <a:solidFill>
                    <a:srgbClr val="0070C0"/>
                  </a:solidFill>
                  <a:latin typeface="+mn-lt"/>
                </a:endParaRPr>
              </a:p>
              <a:p>
                <a:pPr marL="0" indent="0" eaLnBrk="1" hangingPunct="1">
                  <a:spcBef>
                    <a:spcPts val="0"/>
                  </a:spcBef>
                  <a:buNone/>
                </a:pPr>
                <a:r>
                  <a:rPr lang="en-US" altLang="zh-CN" sz="2800" dirty="0">
                    <a:latin typeface="+mn-lt"/>
                  </a:rPr>
                  <a:t>	</a:t>
                </a:r>
                <a14:m>
                  <m:oMath xmlns:m="http://schemas.openxmlformats.org/officeDocument/2006/math">
                    <m:d>
                      <m:dPr>
                        <m:begChr m:val=""/>
                        <m:ctrlPr>
                          <a:rPr lang="zh-CN" altLang="en-US" sz="2800" i="1">
                            <a:latin typeface="Cambria Math" panose="02040503050406030204" pitchFamily="18" charset="0"/>
                          </a:rPr>
                        </m:ctrlPr>
                      </m:dPr>
                      <m:e>
                        <m:r>
                          <a:rPr lang="zh-CN" altLang="en-US" sz="2800">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smtClean="0">
                            <a:solidFill>
                              <a:srgbClr val="0070C0"/>
                            </a:solidFill>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𝐶</m:t>
                        </m:r>
                      </m:e>
                    </m:d>
                  </m:oMath>
                </a14:m>
                <a:endParaRPr lang="zh-CN" altLang="en-US" sz="2800" dirty="0">
                  <a:latin typeface="+mn-lt"/>
                </a:endParaRPr>
              </a:p>
              <a:p>
                <a:pPr marL="0" indent="0" eaLnBrk="1" hangingPunct="1">
                  <a:spcBef>
                    <a:spcPts val="0"/>
                  </a:spcBef>
                  <a:buNone/>
                </a:pPr>
                <a:r>
                  <a:rPr lang="en-US" altLang="zh-CN" sz="2800" dirty="0">
                    <a:latin typeface="+mn-lt"/>
                  </a:rPr>
                  <a:t>	</a:t>
                </a:r>
                <a14:m>
                  <m:oMath xmlns:m="http://schemas.openxmlformats.org/officeDocument/2006/math">
                    <m:d>
                      <m:dPr>
                        <m:begChr m:val=""/>
                        <m:ctrlPr>
                          <a:rPr lang="zh-CN" altLang="en-US" sz="2800" i="1">
                            <a:latin typeface="Cambria Math" panose="02040503050406030204" pitchFamily="18" charset="0"/>
                          </a:rPr>
                        </m:ctrlPr>
                      </m:dPr>
                      <m:e>
                        <m:r>
                          <a:rPr lang="zh-CN" altLang="en-US" sz="2800" smtClean="0">
                            <a:latin typeface="Cambria Math" panose="02040503050406030204" pitchFamily="18" charset="0"/>
                          </a:rPr>
                          <m:t>=</m:t>
                        </m:r>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𝐵</m:t>
                        </m:r>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𝐶</m:t>
                        </m:r>
                      </m:e>
                    </m:d>
                  </m:oMath>
                </a14:m>
                <a:endParaRPr lang="zh-CN" altLang="en-US" sz="2800" dirty="0">
                  <a:latin typeface="+mn-lt"/>
                </a:endParaRPr>
              </a:p>
              <a:p>
                <a:pPr marL="0" indent="0" eaLnBrk="1" hangingPunct="1">
                  <a:spcBef>
                    <a:spcPts val="0"/>
                  </a:spcBef>
                  <a:buNone/>
                </a:pPr>
                <a:r>
                  <a:rPr lang="en-US" altLang="zh-CN" sz="2800" dirty="0">
                    <a:latin typeface="+mn-lt"/>
                  </a:rPr>
                  <a:t>	</a:t>
                </a:r>
                <a14:m>
                  <m:oMath xmlns:m="http://schemas.openxmlformats.org/officeDocument/2006/math">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a:solidFill>
                          <a:srgbClr val="0070C0"/>
                        </a:solidFill>
                        <a:latin typeface="Cambria Math" panose="02040503050406030204" pitchFamily="18" charset="0"/>
                      </a:rPr>
                      <m:t>∈</m:t>
                    </m:r>
                    <m:r>
                      <a:rPr lang="zh-CN" altLang="en-US" sz="2800">
                        <a:solidFill>
                          <a:srgbClr val="0070C0"/>
                        </a:solidFill>
                        <a:latin typeface="Cambria Math" panose="02040503050406030204" pitchFamily="18" charset="0"/>
                      </a:rPr>
                      <m:t>𝐴</m:t>
                    </m:r>
                    <m:r>
                      <a:rPr lang="zh-CN" altLang="en-US" sz="2800">
                        <a:solidFill>
                          <a:srgbClr val="0070C0"/>
                        </a:solidFill>
                        <a:latin typeface="Cambria Math" panose="02040503050406030204" pitchFamily="18" charset="0"/>
                      </a:rPr>
                      <m:t>∩</m:t>
                    </m:r>
                    <m:r>
                      <a:rPr lang="zh-CN" altLang="en-US" sz="2800">
                        <a:solidFill>
                          <a:srgbClr val="0070C0"/>
                        </a:solidFill>
                        <a:latin typeface="Cambria Math" panose="02040503050406030204" pitchFamily="18" charset="0"/>
                      </a:rPr>
                      <m:t>𝐵</m:t>
                    </m:r>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𝑥</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smtClean="0">
                        <a:solidFill>
                          <a:srgbClr val="0070C0"/>
                        </a:solidFill>
                        <a:latin typeface="Cambria Math" panose="02040503050406030204" pitchFamily="18" charset="0"/>
                      </a:rPr>
                      <m:t>∩</m:t>
                    </m:r>
                    <m:r>
                      <a:rPr lang="zh-CN" altLang="en-US" sz="2800" smtClean="0">
                        <a:solidFill>
                          <a:srgbClr val="0070C0"/>
                        </a:solidFill>
                        <a:latin typeface="Cambria Math" panose="02040503050406030204" pitchFamily="18" charset="0"/>
                      </a:rPr>
                      <m:t>𝐶</m:t>
                    </m:r>
                  </m:oMath>
                </a14:m>
                <a:endParaRPr lang="zh-CN" altLang="en-US" sz="2800" dirty="0">
                  <a:solidFill>
                    <a:srgbClr val="0070C0"/>
                  </a:solidFill>
                  <a:latin typeface="+mn-lt"/>
                </a:endParaRPr>
              </a:p>
              <a:p>
                <a:pPr marL="0" indent="0" eaLnBrk="1" hangingPunct="1">
                  <a:spcBef>
                    <a:spcPts val="0"/>
                  </a:spcBef>
                  <a:buNone/>
                </a:pPr>
                <a:r>
                  <a:rPr lang="en-US" altLang="zh-CN" sz="2800" dirty="0">
                    <a:latin typeface="+mn-lt"/>
                  </a:rPr>
                  <a:t>	</a:t>
                </a:r>
                <a14:m>
                  <m:oMath xmlns:m="http://schemas.openxmlformats.org/officeDocument/2006/math">
                    <m:d>
                      <m:dPr>
                        <m:begChr m:val=""/>
                        <m:ctrlPr>
                          <a:rPr lang="zh-CN" altLang="en-US" sz="2800" i="1">
                            <a:latin typeface="Cambria Math" panose="02040503050406030204" pitchFamily="18" charset="0"/>
                          </a:rPr>
                        </m:ctrlPr>
                      </m:dPr>
                      <m:e>
                        <m:r>
                          <a:rPr lang="zh-CN" altLang="en-US" sz="2800">
                            <a:latin typeface="Cambria Math" panose="02040503050406030204" pitchFamily="18" charset="0"/>
                          </a:rPr>
                          <m:t>=</m:t>
                        </m:r>
                        <m:r>
                          <a:rPr lang="zh-CN" altLang="en-US" sz="2800">
                            <a:latin typeface="Cambria Math" panose="02040503050406030204" pitchFamily="18" charset="0"/>
                          </a:rPr>
                          <m:t>𝑥</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𝐶</m:t>
                        </m:r>
                      </m:e>
                    </m:d>
                  </m:oMath>
                </a14:m>
                <a:endParaRPr lang="zh-CN" altLang="en-US" sz="2800" dirty="0">
                  <a:latin typeface="+mn-lt"/>
                  <a:cs typeface="Times New Roman" panose="02020603050405020304" pitchFamily="18" charset="0"/>
                </a:endParaRPr>
              </a:p>
            </p:txBody>
          </p:sp>
        </mc:Choice>
        <mc:Fallback xmlns="">
          <p:sp>
            <p:nvSpPr>
              <p:cNvPr id="16" name="矩形 2">
                <a:extLst>
                  <a:ext uri="{FF2B5EF4-FFF2-40B4-BE49-F238E27FC236}">
                    <a16:creationId xmlns:a16="http://schemas.microsoft.com/office/drawing/2014/main" id="{32F19FDC-DCA6-4216-AAE8-231BF514C6FA}"/>
                  </a:ext>
                </a:extLst>
              </p:cNvPr>
              <p:cNvSpPr>
                <a:spLocks noRot="1" noChangeAspect="1" noMove="1" noResize="1" noEditPoints="1" noAdjustHandles="1" noChangeArrowheads="1" noChangeShapeType="1" noTextEdit="1"/>
              </p:cNvSpPr>
              <p:nvPr/>
            </p:nvSpPr>
            <p:spPr bwMode="auto">
              <a:xfrm>
                <a:off x="2117545" y="1186807"/>
                <a:ext cx="7664524" cy="5306068"/>
              </a:xfrm>
              <a:prstGeom prst="rect">
                <a:avLst/>
              </a:prstGeom>
              <a:blipFill>
                <a:blip r:embed="rId3"/>
                <a:stretch>
                  <a:fillRect l="-15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947D5AF3-3952-46A3-920A-3D2E2D0B2543}"/>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01054468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2.Union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mc:AlternateContent xmlns:mc="http://schemas.openxmlformats.org/markup-compatibility/2006" xmlns:a14="http://schemas.microsoft.com/office/drawing/2010/main">
        <mc:Choice Requires="a14">
          <p:sp>
            <p:nvSpPr>
              <p:cNvPr id="13" name="矩形 10">
                <a:extLst>
                  <a:ext uri="{FF2B5EF4-FFF2-40B4-BE49-F238E27FC236}">
                    <a16:creationId xmlns:a16="http://schemas.microsoft.com/office/drawing/2014/main" id="{CC597FA2-8747-4452-9EA9-C05D99B08CF9}"/>
                  </a:ext>
                </a:extLst>
              </p:cNvPr>
              <p:cNvSpPr>
                <a:spLocks noChangeArrowheads="1"/>
              </p:cNvSpPr>
              <p:nvPr/>
            </p:nvSpPr>
            <p:spPr bwMode="auto">
              <a:xfrm>
                <a:off x="2145537" y="1121045"/>
                <a:ext cx="8960169" cy="57369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nSpc>
                    <a:spcPct val="150000"/>
                  </a:lnSpc>
                  <a:spcBef>
                    <a:spcPct val="0"/>
                  </a:spcBef>
                  <a:buFontTx/>
                  <a:buNone/>
                </a:pPr>
                <a:r>
                  <a:rPr kumimoji="0" lang="en-US" altLang="zh-CN" sz="2800" b="1" dirty="0">
                    <a:solidFill>
                      <a:srgbClr val="FF0000"/>
                    </a:solidFill>
                    <a:latin typeface="+mn-lt"/>
                    <a:cs typeface="Times New Roman" panose="02020603050405020304" pitchFamily="18" charset="0"/>
                  </a:rPr>
                  <a:t>T</a:t>
                </a:r>
                <a:r>
                  <a:rPr kumimoji="0" lang="zh-CN" altLang="en-US" sz="2800" b="1" dirty="0">
                    <a:solidFill>
                      <a:srgbClr val="FF0000"/>
                    </a:solidFill>
                    <a:latin typeface="+mn-lt"/>
                    <a:cs typeface="Times New Roman" panose="02020603050405020304" pitchFamily="18" charset="0"/>
                  </a:rPr>
                  <a:t>heorem </a:t>
                </a:r>
                <a:r>
                  <a:rPr kumimoji="0" lang="en-US" altLang="zh-CN" sz="2800" b="1" dirty="0">
                    <a:solidFill>
                      <a:srgbClr val="FF0000"/>
                    </a:solidFill>
                    <a:latin typeface="+mn-lt"/>
                    <a:cs typeface="Times New Roman" panose="02020603050405020304" pitchFamily="18" charset="0"/>
                  </a:rPr>
                  <a:t>3.2-2</a:t>
                </a:r>
                <a:r>
                  <a:rPr kumimoji="0" lang="en-US" altLang="zh-CN" sz="2800" dirty="0">
                    <a:latin typeface="+mn-lt"/>
                    <a:cs typeface="Times New Roman" panose="02020603050405020304" pitchFamily="18" charset="0"/>
                  </a:rPr>
                  <a:t>: </a:t>
                </a:r>
                <a:r>
                  <a:rPr kumimoji="0" lang="en-US" altLang="zh-CN" sz="2800" b="1" dirty="0">
                    <a:latin typeface="+mn-lt"/>
                    <a:cs typeface="Times New Roman" panose="02020603050405020304" pitchFamily="18" charset="0"/>
                  </a:rPr>
                  <a:t>For</a:t>
                </a:r>
                <a:r>
                  <a:rPr kumimoji="0" lang="zh-CN" altLang="en-US" sz="2800" b="1" dirty="0">
                    <a:latin typeface="+mn-lt"/>
                    <a:cs typeface="Times New Roman" panose="02020603050405020304" pitchFamily="18" charset="0"/>
                  </a:rPr>
                  <a:t> ∀</a:t>
                </a:r>
                <a:r>
                  <a:rPr kumimoji="0" lang="en-US" altLang="zh-CN" sz="2800" b="1" dirty="0">
                    <a:latin typeface="+mn-lt"/>
                    <a:cs typeface="Times New Roman" panose="02020603050405020304" pitchFamily="18" charset="0"/>
                  </a:rPr>
                  <a:t> sets A, B, there are:</a:t>
                </a:r>
              </a:p>
              <a:p>
                <a:pPr marL="0" indent="0">
                  <a:buNone/>
                </a:pPr>
                <a14:m>
                  <m:oMathPara xmlns:m="http://schemas.openxmlformats.org/officeDocument/2006/math">
                    <m:oMathParaPr>
                      <m:jc m:val="centerGroup"/>
                    </m:oMathParaPr>
                    <m:oMath xmlns:m="http://schemas.openxmlformats.org/officeDocument/2006/math">
                      <m:d>
                        <m:dPr>
                          <m:endChr m:val=""/>
                          <m:ctrlPr>
                            <a:rPr lang="zh-CN" altLang="en-US" sz="2800" i="1" smtClean="0">
                              <a:latin typeface="Cambria Math" panose="02040503050406030204" pitchFamily="18" charset="0"/>
                            </a:rPr>
                          </m:ctrlPr>
                        </m:dPr>
                        <m:e>
                          <m:r>
                            <a:rPr lang="zh-CN" altLang="en-US" sz="2800">
                              <a:latin typeface="Cambria Math" panose="02040503050406030204" pitchFamily="18" charset="0"/>
                            </a:rPr>
                            <m:t>𝑎</m:t>
                          </m:r>
                          <m:r>
                            <a:rPr lang="zh-CN" altLang="en-US" sz="2800">
                              <a:latin typeface="Cambria Math" panose="02040503050406030204" pitchFamily="18" charset="0"/>
                            </a:rPr>
                            <m:t>)</m:t>
                          </m:r>
                          <m:r>
                            <m:rPr>
                              <m:nor/>
                            </m:rPr>
                            <a:rPr lang="zh-CN" altLang="en-US" sz="2800">
                              <a:latin typeface="+mn-lt"/>
                              <a:cs typeface="Times New Roman" panose="02020603050405020304" pitchFamily="18" charset="0"/>
                            </a:rPr>
                            <m:t> </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𝐴</m:t>
                          </m:r>
                        </m:e>
                      </m:d>
                    </m:oMath>
                  </m:oMathPara>
                </a14:m>
                <a:endParaRPr lang="en-US" altLang="zh-CN" sz="2800" dirty="0">
                  <a:latin typeface="+mn-lt"/>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endChr m:val=""/>
                          <m:ctrlPr>
                            <a:rPr lang="zh-CN" altLang="en-US" sz="2800" i="1">
                              <a:latin typeface="Cambria Math" panose="02040503050406030204" pitchFamily="18" charset="0"/>
                            </a:rPr>
                          </m:ctrlPr>
                        </m:dPr>
                        <m:e>
                          <m:r>
                            <a:rPr lang="zh-CN" altLang="en-US" sz="2800">
                              <a:latin typeface="Cambria Math" panose="02040503050406030204" pitchFamily="18" charset="0"/>
                            </a:rPr>
                            <m:t>𝑏</m:t>
                          </m:r>
                          <m:r>
                            <a:rPr lang="zh-CN" altLang="en-US" sz="2800">
                              <a:latin typeface="Cambria Math" panose="02040503050406030204" pitchFamily="18" charset="0"/>
                            </a:rPr>
                            <m:t>)</m:t>
                          </m:r>
                          <m:r>
                            <m:rPr>
                              <m:nor/>
                            </m:rPr>
                            <a:rPr lang="zh-CN" altLang="en-US" sz="2800">
                              <a:latin typeface="+mn-lt"/>
                              <a:cs typeface="Times New Roman" panose="02020603050405020304" pitchFamily="18" charset="0"/>
                            </a:rPr>
                            <m:t> </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a:latin typeface="Cambria Math" panose="02040503050406030204" pitchFamily="18" charset="0"/>
                            </a:rPr>
                            <m:t>𝐴</m:t>
                          </m:r>
                        </m:e>
                      </m:d>
                    </m:oMath>
                  </m:oMathPara>
                </a14:m>
                <a:endParaRPr kumimoji="0" lang="en-US" altLang="zh-CN" sz="2800" dirty="0">
                  <a:latin typeface="+mn-lt"/>
                  <a:cs typeface="Times New Roman" panose="02020603050405020304" pitchFamily="18" charset="0"/>
                </a:endParaRPr>
              </a:p>
              <a:p>
                <a:r>
                  <a:rPr lang="en-US" altLang="zh-CN" sz="2800" b="1" dirty="0">
                    <a:latin typeface="+mn-lt"/>
                    <a:cs typeface="Times New Roman" panose="02020603050405020304" pitchFamily="18" charset="0"/>
                  </a:rPr>
                  <a:t>Proof</a:t>
                </a:r>
                <a:r>
                  <a:rPr lang="en-US" altLang="zh-CN" sz="2800" dirty="0">
                    <a:latin typeface="+mn-lt"/>
                    <a:cs typeface="Times New Roman" panose="02020603050405020304" pitchFamily="18" charset="0"/>
                  </a:rPr>
                  <a:t>: (</a:t>
                </a:r>
                <a:r>
                  <a:rPr lang="en-US" altLang="zh-CN" sz="2800" i="1" dirty="0">
                    <a:latin typeface="+mn-lt"/>
                    <a:cs typeface="Times New Roman" panose="02020603050405020304" pitchFamily="18" charset="0"/>
                  </a:rPr>
                  <a:t>a</a:t>
                </a:r>
                <a:r>
                  <a:rPr lang="en-US" altLang="zh-CN"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smtClean="0">
                        <a:solidFill>
                          <a:schemeClr val="tx1"/>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𝐸</m:t>
                    </m:r>
                    <m:r>
                      <a:rPr lang="en-US" altLang="zh-CN" sz="2800" b="0" i="0" smtClean="0">
                        <a:latin typeface="Cambria Math" panose="02040503050406030204" pitchFamily="18" charset="0"/>
                      </a:rPr>
                      <m:t>)</m:t>
                    </m:r>
                  </m:oMath>
                </a14:m>
                <a:r>
                  <a:rPr lang="zh-CN" altLang="en-US"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m:t>
                    </m:r>
                    <m:r>
                      <a:rPr lang="en-US" altLang="zh-CN" sz="2800" b="0" i="0" smtClean="0">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a:latin typeface="Cambria Math" panose="02040503050406030204" pitchFamily="18" charset="0"/>
                      </a:rPr>
                      <m:t>∩</m:t>
                    </m:r>
                    <m:r>
                      <a:rPr lang="en-US" altLang="zh-CN" sz="2800" b="0" i="1" smtClean="0">
                        <a:latin typeface="Cambria Math" panose="02040503050406030204" pitchFamily="18" charset="0"/>
                      </a:rPr>
                      <m:t>𝐵</m:t>
                    </m:r>
                    <m:r>
                      <a:rPr lang="en-US" altLang="zh-CN" sz="2800" b="0" i="0" smtClean="0">
                        <a:latin typeface="Cambria Math" panose="02040503050406030204" pitchFamily="18" charset="0"/>
                      </a:rPr>
                      <m:t>)</m:t>
                    </m:r>
                  </m:oMath>
                </a14:m>
                <a:endParaRPr lang="zh-CN" altLang="en-US" sz="2800" dirty="0">
                  <a:latin typeface="+mn-lt"/>
                  <a:cs typeface="Times New Roman" panose="02020603050405020304" pitchFamily="18" charset="0"/>
                </a:endParaRPr>
              </a:p>
              <a:p>
                <a:pPr marL="0" indent="0">
                  <a:buNone/>
                </a:pPr>
                <a:r>
                  <a:rPr lang="en-US" altLang="zh-CN"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en-US" altLang="zh-CN" sz="2800" b="0" i="1" smtClean="0">
                        <a:solidFill>
                          <a:srgbClr val="0070C0"/>
                        </a:solidFill>
                        <a:latin typeface="Cambria Math" panose="02040503050406030204" pitchFamily="18" charset="0"/>
                      </a:rPr>
                      <m:t>𝐸</m:t>
                    </m:r>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𝐵</m:t>
                    </m:r>
                    <m:r>
                      <a:rPr lang="en-US" altLang="zh-CN" sz="2800" b="0" i="0" smtClean="0">
                        <a:latin typeface="Cambria Math" panose="02040503050406030204" pitchFamily="18" charset="0"/>
                      </a:rPr>
                      <m:t>)</m:t>
                    </m:r>
                  </m:oMath>
                </a14:m>
                <a:endParaRPr lang="zh-CN" altLang="en-US" sz="2800" dirty="0">
                  <a:latin typeface="+mn-lt"/>
                  <a:cs typeface="Times New Roman" panose="02020603050405020304" pitchFamily="18" charset="0"/>
                </a:endParaRPr>
              </a:p>
              <a:p>
                <a:pPr marL="0" indent="0">
                  <a:buNone/>
                </a:pPr>
                <a:r>
                  <a:rPr lang="en-US" altLang="zh-CN"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a:latin typeface="Cambria Math" panose="02040503050406030204" pitchFamily="18" charset="0"/>
                      </a:rPr>
                      <m:t>∩</m:t>
                    </m:r>
                    <m:r>
                      <a:rPr lang="en-US" altLang="zh-CN" sz="2800" i="1">
                        <a:latin typeface="Cambria Math" panose="02040503050406030204" pitchFamily="18" charset="0"/>
                      </a:rPr>
                      <m:t>𝐸</m:t>
                    </m:r>
                  </m:oMath>
                </a14:m>
                <a:endParaRPr lang="en-US" altLang="zh-CN" sz="2800" i="1" dirty="0">
                  <a:latin typeface="+mn-lt"/>
                </a:endParaRPr>
              </a:p>
              <a:p>
                <a:pPr marL="0" indent="0">
                  <a:buNone/>
                </a:pPr>
                <a:r>
                  <a:rPr lang="en-US" altLang="zh-CN" sz="2800" b="0" dirty="0">
                    <a:latin typeface="+mn-lt"/>
                  </a:rPr>
                  <a:t>				</a:t>
                </a:r>
                <a14:m>
                  <m:oMath xmlns:m="http://schemas.openxmlformats.org/officeDocument/2006/math">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𝐴</m:t>
                    </m:r>
                  </m:oMath>
                </a14:m>
                <a:endParaRPr lang="en-US" altLang="zh-CN" sz="2800" i="1" dirty="0">
                  <a:latin typeface="+mn-lt"/>
                  <a:cs typeface="Times New Roman" panose="02020603050405020304" pitchFamily="18" charset="0"/>
                </a:endParaRPr>
              </a:p>
              <a:p>
                <a:pPr marL="0" indent="0">
                  <a:buNone/>
                </a:pPr>
                <a:r>
                  <a:rPr lang="en-US" altLang="zh-CN" sz="2800" dirty="0">
                    <a:latin typeface="+mn-lt"/>
                    <a:cs typeface="Times New Roman" panose="02020603050405020304" pitchFamily="18" charset="0"/>
                  </a:rPr>
                  <a:t>	    (</a:t>
                </a:r>
                <a:r>
                  <a:rPr lang="en-US" altLang="zh-CN" sz="2800" i="1" dirty="0">
                    <a:latin typeface="+mn-lt"/>
                    <a:cs typeface="Times New Roman" panose="02020603050405020304" pitchFamily="18" charset="0"/>
                  </a:rPr>
                  <a:t>b</a:t>
                </a:r>
                <a:r>
                  <a:rPr lang="en-US" altLang="zh-CN" sz="2800" dirty="0">
                    <a:latin typeface="+mn-lt"/>
                    <a:cs typeface="Times New Roman" panose="02020603050405020304" pitchFamily="18" charset="0"/>
                  </a:rPr>
                  <a:t>)</a:t>
                </a:r>
                <a14:m>
                  <m:oMath xmlns:m="http://schemas.openxmlformats.org/officeDocument/2006/math">
                    <m:r>
                      <a:rPr lang="en-US" altLang="zh-CN" sz="2800" b="0" i="0" smtClean="0">
                        <a:latin typeface="Cambria Math" panose="02040503050406030204" pitchFamily="18" charset="0"/>
                      </a:rPr>
                      <m:t> </m:t>
                    </m:r>
                    <m:r>
                      <a:rPr lang="zh-CN" altLang="en-US" sz="2800">
                        <a:latin typeface="Cambria Math" panose="02040503050406030204" pitchFamily="18" charset="0"/>
                      </a:rPr>
                      <m:t>𝐴</m:t>
                    </m:r>
                    <m:r>
                      <a:rPr lang="zh-CN" altLang="en-US" sz="2800" smtClean="0">
                        <a:latin typeface="Cambria Math" panose="02040503050406030204" pitchFamily="18" charset="0"/>
                      </a:rPr>
                      <m:t>∩</m:t>
                    </m:r>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smtClean="0">
                        <a:latin typeface="Cambria Math" panose="02040503050406030204" pitchFamily="18" charset="0"/>
                      </a:rPr>
                      <m:t>∪</m:t>
                    </m:r>
                    <m:r>
                      <a:rPr lang="zh-CN" altLang="en-US" sz="2800">
                        <a:latin typeface="Cambria Math" panose="02040503050406030204" pitchFamily="18" charset="0"/>
                      </a:rPr>
                      <m:t>𝐵</m:t>
                    </m:r>
                    <m:r>
                      <a:rPr lang="zh-CN" altLang="en-US" sz="2800">
                        <a:latin typeface="Cambria Math" panose="02040503050406030204" pitchFamily="18" charset="0"/>
                      </a:rPr>
                      <m:t>)=</m:t>
                    </m:r>
                    <m:r>
                      <a:rPr lang="en-US" altLang="zh-CN" sz="2800" b="0" i="1" smtClean="0">
                        <a:latin typeface="Cambria Math" panose="02040503050406030204" pitchFamily="18" charset="0"/>
                      </a:rPr>
                      <m:t>(</m:t>
                    </m:r>
                    <m:r>
                      <a:rPr lang="zh-CN" altLang="en-US" sz="2800" smtClean="0">
                        <a:solidFill>
                          <a:srgbClr val="0070C0"/>
                        </a:solidFill>
                        <a:latin typeface="Cambria Math" panose="02040503050406030204" pitchFamily="18" charset="0"/>
                      </a:rPr>
                      <m:t>𝐴</m:t>
                    </m:r>
                    <m:r>
                      <a:rPr lang="zh-CN" altLang="en-US" sz="2800" i="1" smtClean="0">
                        <a:solidFill>
                          <a:srgbClr val="0070C0"/>
                        </a:solidFill>
                        <a:latin typeface="Cambria Math" panose="02040503050406030204" pitchFamily="18" charset="0"/>
                      </a:rPr>
                      <m:t>∪</m:t>
                    </m:r>
                    <m:r>
                      <m:rPr>
                        <m:sty m:val="p"/>
                      </m:rPr>
                      <a:rPr lang="en-US" altLang="zh-CN" sz="2800" b="0" i="0" smtClean="0">
                        <a:solidFill>
                          <a:srgbClr val="0070C0"/>
                        </a:solidFill>
                        <a:latin typeface="Cambria Math" panose="02040503050406030204" pitchFamily="18" charset="0"/>
                      </a:rPr>
                      <m:t>A</m:t>
                    </m:r>
                    <m:r>
                      <a:rPr lang="en-US" altLang="zh-CN" sz="2800">
                        <a:latin typeface="Cambria Math" panose="02040503050406030204" pitchFamily="18" charset="0"/>
                      </a:rPr>
                      <m:t>)</m:t>
                    </m:r>
                    <m:r>
                      <a:rPr lang="zh-CN" altLang="en-US" sz="2800">
                        <a:latin typeface="Cambria Math" panose="02040503050406030204" pitchFamily="18" charset="0"/>
                      </a:rPr>
                      <m:t>∩</m:t>
                    </m:r>
                    <m:r>
                      <a:rPr lang="en-US" altLang="zh-CN" sz="2800">
                        <a:latin typeface="Cambria Math" panose="02040503050406030204" pitchFamily="18" charset="0"/>
                      </a:rPr>
                      <m:t>(</m:t>
                    </m:r>
                    <m:r>
                      <a:rPr lang="zh-CN" altLang="en-US" sz="2800">
                        <a:latin typeface="Cambria Math" panose="02040503050406030204" pitchFamily="18" charset="0"/>
                      </a:rPr>
                      <m:t>𝐴</m:t>
                    </m:r>
                    <m:r>
                      <a:rPr lang="zh-CN" altLang="en-US" sz="2800" i="1" smtClean="0">
                        <a:latin typeface="Cambria Math" panose="02040503050406030204" pitchFamily="18" charset="0"/>
                      </a:rPr>
                      <m:t>∪</m:t>
                    </m:r>
                    <m:r>
                      <a:rPr lang="en-US" altLang="zh-CN" sz="2800" i="1">
                        <a:latin typeface="Cambria Math" panose="02040503050406030204" pitchFamily="18" charset="0"/>
                      </a:rPr>
                      <m:t>𝐵</m:t>
                    </m:r>
                    <m:r>
                      <a:rPr lang="en-US" altLang="zh-CN" sz="2800">
                        <a:latin typeface="Cambria Math" panose="02040503050406030204" pitchFamily="18" charset="0"/>
                      </a:rPr>
                      <m:t>)</m:t>
                    </m:r>
                  </m:oMath>
                </a14:m>
                <a:endParaRPr lang="zh-CN" altLang="en-US" sz="2800" dirty="0">
                  <a:latin typeface="+mn-lt"/>
                  <a:cs typeface="Times New Roman" panose="02020603050405020304" pitchFamily="18" charset="0"/>
                </a:endParaRPr>
              </a:p>
              <a:p>
                <a:pPr marL="0" indent="0">
                  <a:buNone/>
                </a:pPr>
                <a:r>
                  <a:rPr lang="en-US" altLang="zh-CN"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m:t>
                    </m:r>
                    <m:r>
                      <a:rPr lang="zh-CN" altLang="en-US" sz="2800">
                        <a:latin typeface="Cambria Math" panose="02040503050406030204" pitchFamily="18" charset="0"/>
                      </a:rPr>
                      <m:t>𝐴</m:t>
                    </m:r>
                    <m:r>
                      <a:rPr lang="zh-CN" altLang="en-US" sz="2800" i="1" smtClean="0">
                        <a:latin typeface="Cambria Math" panose="02040503050406030204" pitchFamily="18" charset="0"/>
                      </a:rPr>
                      <m:t>∪</m:t>
                    </m:r>
                    <m:r>
                      <a:rPr lang="zh-CN" altLang="en-US" sz="2800">
                        <a:latin typeface="Cambria Math" panose="02040503050406030204" pitchFamily="18" charset="0"/>
                      </a:rPr>
                      <m:t>(</m:t>
                    </m:r>
                    <m:r>
                      <a:rPr lang="en-US" altLang="zh-CN" sz="2800" b="0" i="1" smtClean="0">
                        <a:solidFill>
                          <a:srgbClr val="0070C0"/>
                        </a:solidFill>
                        <a:latin typeface="Cambria Math" panose="02040503050406030204" pitchFamily="18" charset="0"/>
                      </a:rPr>
                      <m:t>𝐴</m:t>
                    </m:r>
                    <m:r>
                      <a:rPr lang="en-US" altLang="zh-CN" sz="2800" i="1" smtClean="0">
                        <a:solidFill>
                          <a:srgbClr val="0070C0"/>
                        </a:solidFill>
                        <a:latin typeface="Cambria Math" panose="02040503050406030204" pitchFamily="18" charset="0"/>
                        <a:ea typeface="Cambria Math" panose="02040503050406030204" pitchFamily="18" charset="0"/>
                      </a:rPr>
                      <m:t>∩</m:t>
                    </m:r>
                    <m:r>
                      <a:rPr lang="en-US" altLang="zh-CN" sz="2800" i="1">
                        <a:solidFill>
                          <a:srgbClr val="0070C0"/>
                        </a:solidFill>
                        <a:latin typeface="Cambria Math" panose="02040503050406030204" pitchFamily="18" charset="0"/>
                        <a:ea typeface="Cambria Math" panose="02040503050406030204" pitchFamily="18" charset="0"/>
                      </a:rPr>
                      <m:t>𝐵</m:t>
                    </m:r>
                    <m:r>
                      <a:rPr lang="en-US" altLang="zh-CN" sz="2800">
                        <a:latin typeface="Cambria Math" panose="02040503050406030204" pitchFamily="18" charset="0"/>
                      </a:rPr>
                      <m:t>)</m:t>
                    </m:r>
                  </m:oMath>
                </a14:m>
                <a:endParaRPr lang="zh-CN" altLang="en-US" sz="2800" dirty="0">
                  <a:latin typeface="+mn-lt"/>
                  <a:cs typeface="Times New Roman" panose="02020603050405020304" pitchFamily="18" charset="0"/>
                </a:endParaRPr>
              </a:p>
              <a:p>
                <a:pPr marL="0" indent="0">
                  <a:buNone/>
                </a:pPr>
                <a:r>
                  <a:rPr lang="en-US" altLang="zh-CN" sz="2800" dirty="0">
                    <a:latin typeface="+mn-lt"/>
                    <a:cs typeface="Times New Roman" panose="02020603050405020304" pitchFamily="18" charset="0"/>
                  </a:rPr>
                  <a:t>				</a:t>
                </a:r>
                <a14:m>
                  <m:oMath xmlns:m="http://schemas.openxmlformats.org/officeDocument/2006/math">
                    <m:r>
                      <a:rPr lang="zh-CN" altLang="en-US" sz="2800">
                        <a:latin typeface="Cambria Math" panose="02040503050406030204" pitchFamily="18" charset="0"/>
                      </a:rPr>
                      <m:t>=</m:t>
                    </m:r>
                    <m:r>
                      <a:rPr lang="en-US" altLang="zh-CN" sz="2800" i="1">
                        <a:latin typeface="Cambria Math" panose="02040503050406030204" pitchFamily="18" charset="0"/>
                      </a:rPr>
                      <m:t>𝐴</m:t>
                    </m:r>
                  </m:oMath>
                </a14:m>
                <a:endParaRPr lang="zh-CN" altLang="en-US" sz="2800" i="1" dirty="0">
                  <a:latin typeface="+mn-lt"/>
                  <a:cs typeface="Times New Roman" panose="02020603050405020304" pitchFamily="18" charset="0"/>
                </a:endParaRPr>
              </a:p>
              <a:p>
                <a:pPr marL="0" indent="0">
                  <a:buNone/>
                </a:pPr>
                <a:endParaRPr kumimoji="0" lang="en-US" altLang="zh-CN" sz="2800" dirty="0">
                  <a:latin typeface="+mn-lt"/>
                  <a:cs typeface="Times New Roman" panose="02020603050405020304" pitchFamily="18" charset="0"/>
                </a:endParaRPr>
              </a:p>
            </p:txBody>
          </p:sp>
        </mc:Choice>
        <mc:Fallback xmlns="">
          <p:sp>
            <p:nvSpPr>
              <p:cNvPr id="13" name="矩形 10">
                <a:extLst>
                  <a:ext uri="{FF2B5EF4-FFF2-40B4-BE49-F238E27FC236}">
                    <a16:creationId xmlns:a16="http://schemas.microsoft.com/office/drawing/2014/main" id="{CC597FA2-8747-4452-9EA9-C05D99B08CF9}"/>
                  </a:ext>
                </a:extLst>
              </p:cNvPr>
              <p:cNvSpPr>
                <a:spLocks noRot="1" noChangeAspect="1" noMove="1" noResize="1" noEditPoints="1" noAdjustHandles="1" noChangeArrowheads="1" noChangeShapeType="1" noTextEdit="1"/>
              </p:cNvSpPr>
              <p:nvPr/>
            </p:nvSpPr>
            <p:spPr bwMode="auto">
              <a:xfrm>
                <a:off x="2145537" y="1121045"/>
                <a:ext cx="8960169" cy="5736955"/>
              </a:xfrm>
              <a:prstGeom prst="rect">
                <a:avLst/>
              </a:prstGeom>
              <a:blipFill>
                <a:blip r:embed="rId3"/>
                <a:stretch>
                  <a:fillRect l="-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119CA73-0223-4F46-8F7D-4BA4B932A2A3}"/>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96202992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Union</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5" name="矩形 2">
            <a:extLst>
              <a:ext uri="{FF2B5EF4-FFF2-40B4-BE49-F238E27FC236}">
                <a16:creationId xmlns:a16="http://schemas.microsoft.com/office/drawing/2014/main" id="{AC5FBFCC-D338-416B-B8E5-A56368E6F067}"/>
              </a:ext>
            </a:extLst>
          </p:cNvPr>
          <p:cNvSpPr>
            <a:spLocks noChangeArrowheads="1"/>
          </p:cNvSpPr>
          <p:nvPr/>
        </p:nvSpPr>
        <p:spPr bwMode="auto">
          <a:xfrm>
            <a:off x="2151994" y="1223303"/>
            <a:ext cx="95244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b="1" dirty="0">
                <a:solidFill>
                  <a:srgbClr val="FF0000"/>
                </a:solidFill>
                <a:latin typeface="+mn-lt"/>
                <a:cs typeface="Times New Roman" panose="02020603050405020304" pitchFamily="18" charset="0"/>
              </a:rPr>
              <a:t>T</a:t>
            </a:r>
            <a:r>
              <a:rPr kumimoji="0" lang="zh-CN" altLang="en-US" sz="2800" b="1" dirty="0">
                <a:solidFill>
                  <a:srgbClr val="FF0000"/>
                </a:solidFill>
                <a:latin typeface="+mn-lt"/>
                <a:cs typeface="Times New Roman" panose="02020603050405020304" pitchFamily="18" charset="0"/>
              </a:rPr>
              <a:t>heorem </a:t>
            </a:r>
            <a:r>
              <a:rPr kumimoji="0" lang="en-US" altLang="zh-CN" sz="2800" b="1" dirty="0">
                <a:solidFill>
                  <a:srgbClr val="FF0000"/>
                </a:solidFill>
                <a:latin typeface="+mn-lt"/>
                <a:cs typeface="Times New Roman" panose="02020603050405020304" pitchFamily="18" charset="0"/>
              </a:rPr>
              <a:t>3.2-3</a:t>
            </a:r>
            <a:r>
              <a:rPr kumimoji="0" lang="en-US" altLang="zh-CN" sz="2800" b="1" dirty="0">
                <a:latin typeface="+mn-lt"/>
                <a:cs typeface="Times New Roman" panose="02020603050405020304" pitchFamily="18" charset="0"/>
              </a:rPr>
              <a:t>: A </a:t>
            </a:r>
            <a:r>
              <a:rPr kumimoji="0" lang="zh-CN" altLang="en-US" sz="2800" b="1" i="0" dirty="0">
                <a:latin typeface="+mn-lt"/>
                <a:cs typeface="Times New Roman" panose="02020603050405020304" pitchFamily="18" charset="0"/>
              </a:rPr>
              <a:t>⊆</a:t>
            </a:r>
            <a:r>
              <a:rPr kumimoji="0" lang="zh-CN" altLang="en-US" sz="2800" b="1" dirty="0">
                <a:latin typeface="+mn-lt"/>
                <a:cs typeface="Times New Roman" panose="02020603050405020304" pitchFamily="18" charset="0"/>
              </a:rPr>
              <a:t> </a:t>
            </a:r>
            <a:r>
              <a:rPr kumimoji="0" lang="en-US" altLang="zh-CN" sz="2800" b="1" dirty="0">
                <a:latin typeface="+mn-lt"/>
                <a:cs typeface="Times New Roman" panose="02020603050405020304" pitchFamily="18" charset="0"/>
              </a:rPr>
              <a:t>B, if and only if A</a:t>
            </a:r>
            <a:r>
              <a:rPr kumimoji="0" lang="zh-CN" altLang="en-US" sz="2800" b="1" i="0" dirty="0">
                <a:latin typeface="+mn-lt"/>
                <a:cs typeface="Times New Roman" panose="02020603050405020304" pitchFamily="18" charset="0"/>
              </a:rPr>
              <a:t>∪</a:t>
            </a:r>
            <a:r>
              <a:rPr kumimoji="0" lang="en-US" altLang="zh-CN" sz="2800" b="1" dirty="0">
                <a:latin typeface="+mn-lt"/>
                <a:cs typeface="Times New Roman" panose="02020603050405020304" pitchFamily="18" charset="0"/>
              </a:rPr>
              <a:t>B=B or A</a:t>
            </a:r>
            <a:r>
              <a:rPr kumimoji="0" lang="zh-CN" altLang="en-US" sz="2800" b="1" i="0" dirty="0">
                <a:latin typeface="+mn-lt"/>
                <a:cs typeface="Times New Roman" panose="02020603050405020304" pitchFamily="18" charset="0"/>
              </a:rPr>
              <a:t>∩</a:t>
            </a:r>
            <a:r>
              <a:rPr kumimoji="0" lang="en-US" altLang="zh-CN" sz="2800" b="1" dirty="0">
                <a:latin typeface="+mn-lt"/>
                <a:cs typeface="Times New Roman" panose="02020603050405020304" pitchFamily="18" charset="0"/>
              </a:rPr>
              <a:t>B</a:t>
            </a:r>
            <a:r>
              <a:rPr kumimoji="0" lang="zh-CN" altLang="en-US" sz="2800" b="1" dirty="0">
                <a:latin typeface="+mn-lt"/>
                <a:cs typeface="Times New Roman" panose="02020603050405020304" pitchFamily="18" charset="0"/>
              </a:rPr>
              <a:t> </a:t>
            </a:r>
            <a:r>
              <a:rPr kumimoji="0" lang="en-US" altLang="zh-CN" sz="2800" b="1" dirty="0">
                <a:latin typeface="+mn-lt"/>
                <a:cs typeface="Times New Roman" panose="02020603050405020304" pitchFamily="18" charset="0"/>
              </a:rPr>
              <a:t>=A </a:t>
            </a:r>
            <a:endParaRPr kumimoji="0" lang="zh-CN" altLang="en-US" sz="2800" b="1" dirty="0">
              <a:latin typeface="+mn-lt"/>
              <a:cs typeface="Times New Roman" panose="02020603050405020304" pitchFamily="18" charset="0"/>
            </a:endParaRPr>
          </a:p>
        </p:txBody>
      </p:sp>
      <p:sp>
        <p:nvSpPr>
          <p:cNvPr id="16" name="矩形 9">
            <a:extLst>
              <a:ext uri="{FF2B5EF4-FFF2-40B4-BE49-F238E27FC236}">
                <a16:creationId xmlns:a16="http://schemas.microsoft.com/office/drawing/2014/main" id="{22EBDD6F-05C9-4006-A981-F607EB4F6E6F}"/>
              </a:ext>
            </a:extLst>
          </p:cNvPr>
          <p:cNvSpPr>
            <a:spLocks noChangeArrowheads="1"/>
          </p:cNvSpPr>
          <p:nvPr/>
        </p:nvSpPr>
        <p:spPr bwMode="auto">
          <a:xfrm>
            <a:off x="2219058" y="1918489"/>
            <a:ext cx="7945445" cy="445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lnSpc>
                <a:spcPct val="150000"/>
              </a:lnSpc>
              <a:spcBef>
                <a:spcPct val="0"/>
              </a:spcBef>
              <a:buFontTx/>
              <a:buNone/>
            </a:pPr>
            <a:r>
              <a:rPr kumimoji="0" lang="en-US" altLang="zh-CN" sz="2400" b="1" dirty="0">
                <a:solidFill>
                  <a:srgbClr val="FF0000"/>
                </a:solidFill>
                <a:latin typeface="+mn-lt"/>
                <a:cs typeface="Times New Roman" panose="02020603050405020304" pitchFamily="18" charset="0"/>
              </a:rPr>
              <a:t>Proof</a:t>
            </a:r>
            <a:r>
              <a:rPr kumimoji="0" lang="en-US" altLang="zh-CN" sz="2400" dirty="0">
                <a:latin typeface="+mn-lt"/>
                <a:cs typeface="Times New Roman" panose="02020603050405020304" pitchFamily="18" charset="0"/>
              </a:rPr>
              <a:t>: A</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 </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if and only if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(1)  If </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 </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a:t>
            </a:r>
            <a:r>
              <a:rPr kumimoji="0" lang="en-US" altLang="zh-CN" sz="2400" i="0" dirty="0">
                <a:solidFill>
                  <a:srgbClr val="0070C0"/>
                </a:solidFill>
                <a:latin typeface="+mn-lt"/>
                <a:cs typeface="Times New Roman" panose="02020603050405020304" pitchFamily="18" charset="0"/>
              </a:rPr>
              <a:t>for </a:t>
            </a:r>
            <a:r>
              <a:rPr kumimoji="0" lang="zh-CN" altLang="en-US" sz="2400" i="0" dirty="0">
                <a:solidFill>
                  <a:srgbClr val="0070C0"/>
                </a:solidFill>
                <a:latin typeface="+mn-lt"/>
                <a:cs typeface="Times New Roman" panose="02020603050405020304" pitchFamily="18" charset="0"/>
              </a:rPr>
              <a:t>∀ </a:t>
            </a:r>
            <a:r>
              <a:rPr kumimoji="0" lang="en-US" altLang="zh-CN" sz="2400" dirty="0">
                <a:solidFill>
                  <a:srgbClr val="0070C0"/>
                </a:solidFill>
                <a:latin typeface="+mn-lt"/>
                <a:cs typeface="Times New Roman" panose="02020603050405020304" pitchFamily="18" charset="0"/>
              </a:rPr>
              <a:t>x</a:t>
            </a:r>
            <a:r>
              <a:rPr kumimoji="0" lang="zh-CN" altLang="en-US" sz="2400" i="0" dirty="0">
                <a:solidFill>
                  <a:srgbClr val="0070C0"/>
                </a:solidFill>
                <a:latin typeface="+mn-lt"/>
                <a:cs typeface="Times New Roman" panose="02020603050405020304" pitchFamily="18" charset="0"/>
              </a:rPr>
              <a:t>∈</a:t>
            </a:r>
            <a:r>
              <a:rPr kumimoji="0" lang="en-US" altLang="zh-CN" sz="2400" dirty="0">
                <a:solidFill>
                  <a:srgbClr val="0070C0"/>
                </a:solidFill>
                <a:latin typeface="+mn-lt"/>
                <a:cs typeface="Times New Roman" panose="02020603050405020304" pitchFamily="18" charset="0"/>
              </a:rPr>
              <a:t>A</a:t>
            </a:r>
            <a:r>
              <a:rPr kumimoji="0" lang="en-US" altLang="zh-CN" sz="2400" i="0" dirty="0">
                <a:solidFill>
                  <a:srgbClr val="0070C0"/>
                </a:solidFill>
                <a:latin typeface="+mn-lt"/>
                <a:cs typeface="Times New Roman" panose="02020603050405020304" pitchFamily="18" charset="0"/>
              </a:rPr>
              <a:t>, there is </a:t>
            </a:r>
            <a:r>
              <a:rPr kumimoji="0" lang="en-US" altLang="zh-CN" sz="2400" dirty="0">
                <a:solidFill>
                  <a:srgbClr val="0070C0"/>
                </a:solidFill>
                <a:latin typeface="+mn-lt"/>
                <a:cs typeface="Times New Roman" panose="02020603050405020304" pitchFamily="18" charset="0"/>
              </a:rPr>
              <a:t>x</a:t>
            </a:r>
            <a:r>
              <a:rPr kumimoji="0" lang="zh-CN" altLang="en-US" sz="2400" i="0" dirty="0">
                <a:solidFill>
                  <a:srgbClr val="0070C0"/>
                </a:solidFill>
                <a:latin typeface="+mn-lt"/>
                <a:cs typeface="Times New Roman" panose="02020603050405020304" pitchFamily="18" charset="0"/>
              </a:rPr>
              <a:t>∈</a:t>
            </a:r>
            <a:r>
              <a:rPr kumimoji="0" lang="en-US" altLang="zh-CN" sz="2400" dirty="0">
                <a:solidFill>
                  <a:srgbClr val="0070C0"/>
                </a:solidFill>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      For </a:t>
            </a:r>
            <a:r>
              <a:rPr kumimoji="0" lang="zh-CN" altLang="en-US" sz="2400" i="0" dirty="0">
                <a:latin typeface="+mn-lt"/>
                <a:cs typeface="Times New Roman" panose="02020603050405020304" pitchFamily="18" charset="0"/>
              </a:rPr>
              <a:t>∀ </a:t>
            </a:r>
            <a:r>
              <a:rPr kumimoji="0" lang="en-US" altLang="zh-CN" sz="2400" dirty="0">
                <a:solidFill>
                  <a:srgbClr val="0070C0"/>
                </a:solidFill>
                <a:latin typeface="+mn-lt"/>
                <a:cs typeface="Times New Roman" panose="02020603050405020304" pitchFamily="18" charset="0"/>
              </a:rPr>
              <a:t>x</a:t>
            </a:r>
            <a:r>
              <a:rPr kumimoji="0" lang="zh-CN" altLang="en-US" sz="2400" i="0" dirty="0">
                <a:solidFill>
                  <a:srgbClr val="0070C0"/>
                </a:solidFill>
                <a:latin typeface="+mn-lt"/>
                <a:cs typeface="Times New Roman" panose="02020603050405020304" pitchFamily="18" charset="0"/>
              </a:rPr>
              <a:t>∈</a:t>
            </a:r>
            <a:r>
              <a:rPr kumimoji="0" lang="en-US" altLang="zh-CN" sz="2400" dirty="0">
                <a:solidFill>
                  <a:srgbClr val="0070C0"/>
                </a:solidFill>
                <a:latin typeface="+mn-lt"/>
                <a:cs typeface="Times New Roman" panose="02020603050405020304" pitchFamily="18" charset="0"/>
              </a:rPr>
              <a:t>A</a:t>
            </a:r>
            <a:r>
              <a:rPr kumimoji="0" lang="zh-CN" altLang="en-US" sz="2400" i="0" dirty="0">
                <a:solidFill>
                  <a:srgbClr val="0070C0"/>
                </a:solidFill>
                <a:latin typeface="+mn-lt"/>
                <a:cs typeface="Times New Roman" panose="02020603050405020304" pitchFamily="18" charset="0"/>
              </a:rPr>
              <a:t>∪</a:t>
            </a:r>
            <a:r>
              <a:rPr kumimoji="0" lang="en-US" altLang="zh-CN" sz="2400" dirty="0">
                <a:solidFill>
                  <a:srgbClr val="0070C0"/>
                </a:solidFill>
                <a:latin typeface="+mn-lt"/>
                <a:cs typeface="Times New Roman" panose="02020603050405020304" pitchFamily="18" charset="0"/>
              </a:rPr>
              <a:t>B</a:t>
            </a:r>
            <a:r>
              <a:rPr kumimoji="0" lang="en-US" altLang="zh-CN" sz="2400" i="0" dirty="0">
                <a:latin typeface="+mn-lt"/>
                <a:cs typeface="Times New Roman" panose="02020603050405020304" pitchFamily="18" charset="0"/>
              </a:rPr>
              <a:t>, we have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 or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that is </a:t>
            </a:r>
            <a:r>
              <a:rPr kumimoji="0" lang="en-US" altLang="zh-CN" sz="2400" dirty="0">
                <a:latin typeface="+mn-lt"/>
                <a:cs typeface="Times New Roman" panose="02020603050405020304" pitchFamily="18" charset="0"/>
              </a:rPr>
              <a:t>x</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     So </a:t>
            </a:r>
            <a:r>
              <a:rPr kumimoji="0" lang="en-US" altLang="zh-CN" sz="2400" b="1" dirty="0">
                <a:solidFill>
                  <a:srgbClr val="0070C0"/>
                </a:solidFill>
                <a:latin typeface="+mn-lt"/>
                <a:cs typeface="Times New Roman" panose="02020603050405020304" pitchFamily="18" charset="0"/>
              </a:rPr>
              <a:t>A</a:t>
            </a:r>
            <a:r>
              <a:rPr kumimoji="0" lang="zh-CN" altLang="en-US" sz="2400" b="1" i="0" dirty="0">
                <a:solidFill>
                  <a:srgbClr val="0070C0"/>
                </a:solidFill>
                <a:latin typeface="+mn-lt"/>
                <a:cs typeface="Times New Roman" panose="02020603050405020304" pitchFamily="18" charset="0"/>
              </a:rPr>
              <a:t>∪</a:t>
            </a:r>
            <a:r>
              <a:rPr kumimoji="0" lang="en-US" altLang="zh-CN" sz="2400" b="1" dirty="0">
                <a:solidFill>
                  <a:srgbClr val="0070C0"/>
                </a:solidFill>
                <a:latin typeface="+mn-lt"/>
                <a:cs typeface="Times New Roman" panose="02020603050405020304" pitchFamily="18" charset="0"/>
              </a:rPr>
              <a:t>B</a:t>
            </a:r>
            <a:r>
              <a:rPr kumimoji="0" lang="zh-CN" altLang="en-US" sz="2400" b="1" i="0" dirty="0">
                <a:solidFill>
                  <a:srgbClr val="0070C0"/>
                </a:solidFill>
                <a:latin typeface="+mn-lt"/>
                <a:cs typeface="Times New Roman" panose="02020603050405020304" pitchFamily="18" charset="0"/>
              </a:rPr>
              <a:t>⊆ </a:t>
            </a:r>
            <a:r>
              <a:rPr kumimoji="0" lang="en-US" altLang="zh-CN" sz="2400" b="1" dirty="0">
                <a:solidFill>
                  <a:srgbClr val="0070C0"/>
                </a:solidFill>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     Also </a:t>
            </a:r>
            <a:r>
              <a:rPr kumimoji="0" lang="en-US" altLang="zh-CN" sz="2400" b="1" dirty="0">
                <a:solidFill>
                  <a:srgbClr val="0070C0"/>
                </a:solidFill>
                <a:latin typeface="+mn-lt"/>
                <a:cs typeface="Times New Roman" panose="02020603050405020304" pitchFamily="18" charset="0"/>
              </a:rPr>
              <a:t>B</a:t>
            </a:r>
            <a:r>
              <a:rPr kumimoji="0" lang="en-US" altLang="zh-CN" sz="2400" b="1" i="0" dirty="0">
                <a:solidFill>
                  <a:srgbClr val="0070C0"/>
                </a:solidFill>
                <a:latin typeface="+mn-lt"/>
                <a:cs typeface="Times New Roman" panose="02020603050405020304" pitchFamily="18" charset="0"/>
              </a:rPr>
              <a:t> </a:t>
            </a:r>
            <a:r>
              <a:rPr kumimoji="0" lang="zh-CN" altLang="en-US" sz="2400" b="1" i="0" dirty="0">
                <a:solidFill>
                  <a:srgbClr val="0070C0"/>
                </a:solidFill>
                <a:latin typeface="+mn-lt"/>
                <a:cs typeface="Times New Roman" panose="02020603050405020304" pitchFamily="18" charset="0"/>
              </a:rPr>
              <a:t>⊆ </a:t>
            </a:r>
            <a:r>
              <a:rPr kumimoji="0" lang="en-US" altLang="zh-CN" sz="2400" b="1" dirty="0">
                <a:solidFill>
                  <a:srgbClr val="0070C0"/>
                </a:solidFill>
                <a:latin typeface="+mn-lt"/>
                <a:cs typeface="Times New Roman" panose="02020603050405020304" pitchFamily="18" charset="0"/>
              </a:rPr>
              <a:t>A</a:t>
            </a:r>
            <a:r>
              <a:rPr kumimoji="0" lang="zh-CN" altLang="en-US" sz="2400" b="1" i="0" dirty="0">
                <a:solidFill>
                  <a:srgbClr val="0070C0"/>
                </a:solidFill>
                <a:latin typeface="+mn-lt"/>
                <a:cs typeface="Times New Roman" panose="02020603050405020304" pitchFamily="18" charset="0"/>
              </a:rPr>
              <a:t>∪</a:t>
            </a:r>
            <a:r>
              <a:rPr kumimoji="0" lang="en-US" altLang="zh-CN" sz="2400" b="1" dirty="0">
                <a:solidFill>
                  <a:srgbClr val="0070C0"/>
                </a:solidFill>
                <a:latin typeface="+mn-lt"/>
                <a:cs typeface="Times New Roman" panose="02020603050405020304" pitchFamily="18" charset="0"/>
              </a:rPr>
              <a:t>B</a:t>
            </a:r>
            <a:r>
              <a:rPr kumimoji="0" lang="en-US" altLang="zh-CN" sz="2400" i="0" dirty="0">
                <a:latin typeface="+mn-lt"/>
                <a:cs typeface="Times New Roman" panose="02020603050405020304" pitchFamily="18" charset="0"/>
              </a:rPr>
              <a:t>, </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     So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(2) If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as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 ⊆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so </a:t>
            </a:r>
            <a:r>
              <a:rPr kumimoji="0" lang="en-US" altLang="zh-CN" sz="2400" dirty="0">
                <a:latin typeface="+mn-lt"/>
                <a:cs typeface="Times New Roman" panose="02020603050405020304" pitchFamily="18" charset="0"/>
              </a:rPr>
              <a:t>A</a:t>
            </a:r>
            <a:r>
              <a:rPr kumimoji="0" lang="zh-CN" altLang="en-US" sz="240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 </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a:t>
            </a:r>
          </a:p>
          <a:p>
            <a:pPr eaLnBrk="1" hangingPunct="1">
              <a:lnSpc>
                <a:spcPct val="150000"/>
              </a:lnSpc>
              <a:spcBef>
                <a:spcPct val="0"/>
              </a:spcBef>
              <a:buFontTx/>
              <a:buNone/>
            </a:pPr>
            <a:r>
              <a:rPr kumimoji="0" lang="en-US" altLang="zh-CN" sz="2400" i="0" dirty="0">
                <a:latin typeface="+mn-lt"/>
                <a:cs typeface="Times New Roman" panose="02020603050405020304" pitchFamily="18" charset="0"/>
              </a:rPr>
              <a:t> Similarly, we can prove </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 </a:t>
            </a:r>
            <a:r>
              <a:rPr kumimoji="0" lang="zh-CN" altLang="en-US" sz="2400" i="0" dirty="0">
                <a:latin typeface="+mn-lt"/>
                <a:cs typeface="Times New Roman" panose="02020603050405020304" pitchFamily="18" charset="0"/>
              </a:rPr>
              <a:t>⊆ </a:t>
            </a:r>
            <a:r>
              <a:rPr kumimoji="0" lang="en-US" altLang="zh-CN" sz="2400" dirty="0">
                <a:latin typeface="+mn-lt"/>
                <a:cs typeface="Times New Roman" panose="02020603050405020304" pitchFamily="18" charset="0"/>
              </a:rPr>
              <a:t>B</a:t>
            </a:r>
            <a:r>
              <a:rPr kumimoji="0" lang="en-US" altLang="zh-CN" sz="2400" i="0" dirty="0">
                <a:latin typeface="+mn-lt"/>
                <a:cs typeface="Times New Roman" panose="02020603050405020304" pitchFamily="18" charset="0"/>
              </a:rPr>
              <a:t>, if and only if </a:t>
            </a:r>
            <a:r>
              <a:rPr kumimoji="0" lang="en-US" altLang="zh-CN" sz="2400" dirty="0">
                <a:latin typeface="+mn-lt"/>
                <a:cs typeface="Times New Roman" panose="02020603050405020304" pitchFamily="18" charset="0"/>
              </a:rPr>
              <a:t>A</a:t>
            </a:r>
            <a:r>
              <a:rPr kumimoji="0" lang="zh-CN" altLang="en-US"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B</a:t>
            </a:r>
            <a:r>
              <a:rPr kumimoji="0" lang="zh-CN" altLang="en-US" sz="2400" i="0" dirty="0">
                <a:latin typeface="+mn-lt"/>
                <a:cs typeface="Times New Roman" panose="02020603050405020304" pitchFamily="18" charset="0"/>
              </a:rPr>
              <a:t> </a:t>
            </a:r>
            <a:r>
              <a:rPr kumimoji="0" lang="en-US" altLang="zh-CN" sz="2400" i="0" dirty="0">
                <a:latin typeface="+mn-lt"/>
                <a:cs typeface="Times New Roman" panose="02020603050405020304" pitchFamily="18" charset="0"/>
              </a:rPr>
              <a:t>=</a:t>
            </a:r>
            <a:r>
              <a:rPr kumimoji="0" lang="en-US" altLang="zh-CN" sz="2400" dirty="0">
                <a:latin typeface="+mn-lt"/>
                <a:cs typeface="Times New Roman" panose="02020603050405020304" pitchFamily="18" charset="0"/>
              </a:rPr>
              <a:t>A</a:t>
            </a:r>
            <a:r>
              <a:rPr kumimoji="0" lang="en-US" altLang="zh-CN" sz="2400" i="0" dirty="0">
                <a:latin typeface="+mn-lt"/>
                <a:cs typeface="Times New Roman" panose="02020603050405020304" pitchFamily="18" charset="0"/>
              </a:rPr>
              <a:t>. </a:t>
            </a:r>
          </a:p>
        </p:txBody>
      </p:sp>
      <p:sp>
        <p:nvSpPr>
          <p:cNvPr id="17" name="矩形 16">
            <a:extLst>
              <a:ext uri="{FF2B5EF4-FFF2-40B4-BE49-F238E27FC236}">
                <a16:creationId xmlns:a16="http://schemas.microsoft.com/office/drawing/2014/main" id="{CE12BB14-103F-4545-8C57-A9CED81DFC69}"/>
              </a:ext>
            </a:extLst>
          </p:cNvPr>
          <p:cNvSpPr/>
          <p:nvPr/>
        </p:nvSpPr>
        <p:spPr>
          <a:xfrm>
            <a:off x="0" y="1037509"/>
            <a:ext cx="1689098" cy="5047792"/>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概念及其表示</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集合及元素</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集合的表示</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外延和内涵</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基数</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空集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集合的关系</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全集</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幂集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250725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Homework</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7" name="Rectangle 3">
            <a:extLst>
              <a:ext uri="{FF2B5EF4-FFF2-40B4-BE49-F238E27FC236}">
                <a16:creationId xmlns:a16="http://schemas.microsoft.com/office/drawing/2014/main" id="{571EDF92-4B8D-4C5D-8352-3DF4DC8516BE}"/>
              </a:ext>
            </a:extLst>
          </p:cNvPr>
          <p:cNvSpPr txBox="1">
            <a:spLocks noChangeArrowheads="1"/>
          </p:cNvSpPr>
          <p:nvPr/>
        </p:nvSpPr>
        <p:spPr>
          <a:xfrm>
            <a:off x="2429256" y="1289304"/>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宋体" panose="02010600030101010101" pitchFamily="2" charset="-122"/>
              </a:rPr>
              <a:t>P62</a:t>
            </a:r>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a:t>
            </a:r>
            <a:r>
              <a:rPr lang="en-US" altLang="zh-CN" dirty="0">
                <a:ea typeface="宋体" panose="02010600030101010101" pitchFamily="2" charset="-122"/>
              </a:rPr>
              <a:t>5</a:t>
            </a:r>
            <a:r>
              <a:rPr lang="zh-CN" altLang="en-US" dirty="0">
                <a:ea typeface="宋体" panose="02010600030101010101" pitchFamily="2" charset="-122"/>
              </a:rPr>
              <a:t>）</a:t>
            </a:r>
          </a:p>
          <a:p>
            <a:r>
              <a:rPr lang="en-US" altLang="zh-CN" dirty="0">
                <a:ea typeface="宋体" panose="02010600030101010101" pitchFamily="2" charset="-122"/>
              </a:rPr>
              <a:t>2</a:t>
            </a:r>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a:t>
            </a:r>
          </a:p>
          <a:p>
            <a:r>
              <a:rPr lang="en-US" altLang="zh-CN" dirty="0">
                <a:ea typeface="宋体" panose="02010600030101010101" pitchFamily="2" charset="-122"/>
              </a:rPr>
              <a:t>3</a:t>
            </a:r>
          </a:p>
          <a:p>
            <a:r>
              <a:rPr lang="en-US" altLang="zh-CN" dirty="0">
                <a:ea typeface="宋体" panose="02010600030101010101" pitchFamily="2" charset="-122"/>
              </a:rPr>
              <a:t>4</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a:t>
            </a:r>
            <a:r>
              <a:rPr lang="en-US" altLang="zh-CN" dirty="0">
                <a:ea typeface="宋体" panose="02010600030101010101" pitchFamily="2" charset="-122"/>
              </a:rPr>
              <a:t>5</a:t>
            </a:r>
            <a:r>
              <a:rPr lang="zh-CN" altLang="en-US" dirty="0">
                <a:ea typeface="宋体" panose="02010600030101010101" pitchFamily="2" charset="-122"/>
              </a:rPr>
              <a:t>）</a:t>
            </a:r>
          </a:p>
          <a:p>
            <a:r>
              <a:rPr lang="en-US" altLang="zh-CN" dirty="0">
                <a:ea typeface="宋体" panose="02010600030101010101" pitchFamily="2" charset="-122"/>
              </a:rPr>
              <a:t>5</a:t>
            </a:r>
          </a:p>
          <a:p>
            <a:r>
              <a:rPr lang="en-US" altLang="zh-CN" dirty="0">
                <a:ea typeface="宋体" panose="02010600030101010101" pitchFamily="2" charset="-122"/>
              </a:rPr>
              <a:t>6</a:t>
            </a:r>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a:t>
            </a:r>
          </a:p>
          <a:p>
            <a:r>
              <a:rPr lang="en-US" altLang="zh-CN" dirty="0">
                <a:ea typeface="宋体" panose="02010600030101010101" pitchFamily="2" charset="-122"/>
              </a:rPr>
              <a:t>7</a:t>
            </a:r>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a:t>
            </a:r>
          </a:p>
          <a:p>
            <a:r>
              <a:rPr lang="en-US" altLang="zh-CN" dirty="0">
                <a:ea typeface="宋体" panose="02010600030101010101" pitchFamily="2" charset="-122"/>
              </a:rPr>
              <a:t>8</a:t>
            </a:r>
            <a:r>
              <a:rPr lang="zh-CN" altLang="en-US" dirty="0">
                <a:ea typeface="宋体" panose="02010600030101010101" pitchFamily="2" charset="-122"/>
              </a:rPr>
              <a:t>（</a:t>
            </a:r>
            <a:r>
              <a:rPr lang="en-US" altLang="zh-CN" dirty="0">
                <a:ea typeface="宋体" panose="02010600030101010101" pitchFamily="2" charset="-122"/>
              </a:rPr>
              <a:t>3</a:t>
            </a:r>
            <a:r>
              <a:rPr lang="zh-CN" altLang="en-US" dirty="0">
                <a:ea typeface="宋体" panose="02010600030101010101" pitchFamily="2" charset="-122"/>
              </a:rPr>
              <a:t>）</a:t>
            </a:r>
            <a:endParaRPr lang="en-US" altLang="zh-CN" dirty="0">
              <a:ea typeface="宋体" panose="02010600030101010101" pitchFamily="2" charset="-122"/>
            </a:endParaRPr>
          </a:p>
          <a:p>
            <a:r>
              <a:rPr lang="en-US" altLang="zh-CN" dirty="0">
                <a:ea typeface="宋体" panose="02010600030101010101" pitchFamily="2" charset="-122"/>
              </a:rPr>
              <a:t>9</a:t>
            </a:r>
            <a:endParaRPr lang="zh-CN" altLang="en-US" dirty="0">
              <a:ea typeface="宋体" panose="02010600030101010101" pitchFamily="2" charset="-122"/>
            </a:endParaRPr>
          </a:p>
          <a:p>
            <a:endParaRPr lang="en-US" altLang="zh-CN" dirty="0">
              <a:ea typeface="宋体" panose="02010600030101010101" pitchFamily="2" charset="-122"/>
            </a:endParaRPr>
          </a:p>
        </p:txBody>
      </p:sp>
    </p:spTree>
    <p:extLst>
      <p:ext uri="{BB962C8B-B14F-4D97-AF65-F5344CB8AC3E}">
        <p14:creationId xmlns:p14="http://schemas.microsoft.com/office/powerpoint/2010/main" val="323214292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集合论的创立与康托尔的遭遇</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3">
            <a:extLst>
              <a:ext uri="{FF2B5EF4-FFF2-40B4-BE49-F238E27FC236}">
                <a16:creationId xmlns:a16="http://schemas.microsoft.com/office/drawing/2014/main" id="{6A632C03-1BEC-46D8-B921-995A53A01255}"/>
              </a:ext>
            </a:extLst>
          </p:cNvPr>
          <p:cNvSpPr txBox="1">
            <a:spLocks noChangeArrowheads="1"/>
          </p:cNvSpPr>
          <p:nvPr/>
        </p:nvSpPr>
        <p:spPr bwMode="auto">
          <a:xfrm>
            <a:off x="5893009" y="2065254"/>
            <a:ext cx="5802804"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lgn="just" eaLnBrk="1" hangingPunct="1">
              <a:lnSpc>
                <a:spcPct val="150000"/>
              </a:lnSpc>
              <a:spcBef>
                <a:spcPct val="50000"/>
              </a:spcBef>
              <a:buFontTx/>
              <a:buNone/>
            </a:pPr>
            <a:r>
              <a:rPr kumimoji="1" lang="zh-CN" altLang="en-US" sz="2400" i="0" dirty="0">
                <a:solidFill>
                  <a:schemeClr val="bg1"/>
                </a:solidFill>
                <a:latin typeface="微软雅黑" panose="020B0503020204020204" pitchFamily="34" charset="-122"/>
                <a:ea typeface="微软雅黑" panose="020B0503020204020204" pitchFamily="34" charset="-122"/>
              </a:rPr>
              <a:t>    </a:t>
            </a:r>
            <a:r>
              <a:rPr kumimoji="1" lang="en-US" altLang="zh-CN" sz="2400" i="0" dirty="0">
                <a:latin typeface="微软雅黑" panose="020B0503020204020204" pitchFamily="34" charset="-122"/>
                <a:ea typeface="微软雅黑" panose="020B0503020204020204" pitchFamily="34" charset="-122"/>
              </a:rPr>
              <a:t>19</a:t>
            </a:r>
            <a:r>
              <a:rPr kumimoji="1" lang="zh-CN" altLang="en-US" sz="2400" i="0" dirty="0">
                <a:latin typeface="微软雅黑" panose="020B0503020204020204" pitchFamily="34" charset="-122"/>
                <a:ea typeface="微软雅黑" panose="020B0503020204020204" pitchFamily="34" charset="-122"/>
              </a:rPr>
              <a:t>世纪末期，数学界出现了一件引人注目的事情。一位名叫</a:t>
            </a:r>
            <a:r>
              <a:rPr kumimoji="1" lang="zh-CN" altLang="en-US" sz="2400" i="0" dirty="0">
                <a:solidFill>
                  <a:srgbClr val="FF0000"/>
                </a:solidFill>
                <a:latin typeface="微软雅黑" panose="020B0503020204020204" pitchFamily="34" charset="-122"/>
                <a:ea typeface="微软雅黑" panose="020B0503020204020204" pitchFamily="34" charset="-122"/>
              </a:rPr>
              <a:t>康托尔</a:t>
            </a:r>
            <a:r>
              <a:rPr kumimoji="1" lang="zh-CN" altLang="en-US" sz="2400" i="0" dirty="0">
                <a:latin typeface="微软雅黑" panose="020B0503020204020204" pitchFamily="34" charset="-122"/>
                <a:ea typeface="微软雅黑" panose="020B0503020204020204" pitchFamily="34" charset="-122"/>
              </a:rPr>
              <a:t>（</a:t>
            </a:r>
            <a:r>
              <a:rPr kumimoji="1" lang="en-US" altLang="zh-CN" sz="2400" i="0" dirty="0" err="1">
                <a:latin typeface="微软雅黑" panose="020B0503020204020204" pitchFamily="34" charset="-122"/>
                <a:ea typeface="微软雅黑" panose="020B0503020204020204" pitchFamily="34" charset="-122"/>
              </a:rPr>
              <a:t>G.Cantor</a:t>
            </a:r>
            <a:r>
              <a:rPr kumimoji="1" lang="zh-CN" altLang="en-US" sz="2400" i="0" dirty="0">
                <a:latin typeface="微软雅黑" panose="020B0503020204020204" pitchFamily="34" charset="-122"/>
                <a:ea typeface="微软雅黑" panose="020B0503020204020204" pitchFamily="34" charset="-122"/>
              </a:rPr>
              <a:t>， </a:t>
            </a:r>
            <a:r>
              <a:rPr kumimoji="1" lang="en-US" altLang="zh-CN" sz="2400" i="0" dirty="0">
                <a:latin typeface="微软雅黑" panose="020B0503020204020204" pitchFamily="34" charset="-122"/>
                <a:ea typeface="微软雅黑" panose="020B0503020204020204" pitchFamily="34" charset="-122"/>
              </a:rPr>
              <a:t>1845</a:t>
            </a:r>
            <a:r>
              <a:rPr kumimoji="1" lang="zh-CN" altLang="en-US" sz="2400" i="0" dirty="0">
                <a:latin typeface="微软雅黑" panose="020B0503020204020204" pitchFamily="34" charset="-122"/>
                <a:ea typeface="微软雅黑" panose="020B0503020204020204" pitchFamily="34" charset="-122"/>
              </a:rPr>
              <a:t>－</a:t>
            </a:r>
            <a:r>
              <a:rPr kumimoji="1" lang="en-US" altLang="zh-CN" sz="2400" i="0" dirty="0">
                <a:latin typeface="微软雅黑" panose="020B0503020204020204" pitchFamily="34" charset="-122"/>
                <a:ea typeface="微软雅黑" panose="020B0503020204020204" pitchFamily="34" charset="-122"/>
              </a:rPr>
              <a:t>1918</a:t>
            </a:r>
            <a:r>
              <a:rPr kumimoji="1" lang="zh-CN" altLang="en-US" sz="2400" i="0" dirty="0">
                <a:latin typeface="微软雅黑" panose="020B0503020204020204" pitchFamily="34" charset="-122"/>
                <a:ea typeface="微软雅黑" panose="020B0503020204020204" pitchFamily="34" charset="-122"/>
              </a:rPr>
              <a:t>）的德国数学家提出一种令人费解的古怪理论</a:t>
            </a:r>
            <a:r>
              <a:rPr kumimoji="1" lang="en-US" altLang="zh-CN" sz="2400" i="0" dirty="0">
                <a:latin typeface="微软雅黑" panose="020B0503020204020204" pitchFamily="34" charset="-122"/>
                <a:ea typeface="微软雅黑" panose="020B0503020204020204" pitchFamily="34" charset="-122"/>
              </a:rPr>
              <a:t>----</a:t>
            </a:r>
            <a:r>
              <a:rPr kumimoji="1" lang="zh-CN" altLang="en-US" sz="2400" i="0" dirty="0">
                <a:solidFill>
                  <a:srgbClr val="FF0000"/>
                </a:solidFill>
                <a:latin typeface="微软雅黑" panose="020B0503020204020204" pitchFamily="34" charset="-122"/>
                <a:ea typeface="微软雅黑" panose="020B0503020204020204" pitchFamily="34" charset="-122"/>
              </a:rPr>
              <a:t>集合论</a:t>
            </a:r>
            <a:r>
              <a:rPr kumimoji="1" lang="zh-CN" altLang="en-US" sz="2400" i="0" dirty="0">
                <a:latin typeface="微软雅黑" panose="020B0503020204020204" pitchFamily="34" charset="-122"/>
                <a:ea typeface="微软雅黑" panose="020B0503020204020204" pitchFamily="34" charset="-122"/>
              </a:rPr>
              <a:t>。它的内容是如此与常识格格不入，以致于一出世就引起了一场轩然大波。 </a:t>
            </a:r>
          </a:p>
        </p:txBody>
      </p:sp>
      <p:pic>
        <p:nvPicPr>
          <p:cNvPr id="14" name="图片 1">
            <a:extLst>
              <a:ext uri="{FF2B5EF4-FFF2-40B4-BE49-F238E27FC236}">
                <a16:creationId xmlns:a16="http://schemas.microsoft.com/office/drawing/2014/main" id="{EFDDEBBA-EE32-4B7B-9723-A630377AF4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5332" y="1882859"/>
            <a:ext cx="31115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64085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4">
            <a:extLst>
              <a:ext uri="{FF2B5EF4-FFF2-40B4-BE49-F238E27FC236}">
                <a16:creationId xmlns:a16="http://schemas.microsoft.com/office/drawing/2014/main" id="{C4161908-507A-4A44-9366-B0AF57EF744B}"/>
              </a:ext>
            </a:extLst>
          </p:cNvPr>
          <p:cNvSpPr txBox="1">
            <a:spLocks noChangeArrowheads="1"/>
          </p:cNvSpPr>
          <p:nvPr/>
        </p:nvSpPr>
        <p:spPr bwMode="auto">
          <a:xfrm>
            <a:off x="1911848" y="1366949"/>
            <a:ext cx="998378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Franklin Gothic Demi" panose="020B0703020102020204" pitchFamily="34" charset="0"/>
              </a:defRPr>
            </a:lvl1pPr>
            <a:lvl2pPr marL="1085850" indent="-34290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lgn="just"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自从</a:t>
            </a:r>
            <a:r>
              <a:rPr kumimoji="1" lang="en-US" altLang="zh-CN" sz="2800" i="0" dirty="0">
                <a:latin typeface="微软雅黑" panose="020B0503020204020204" pitchFamily="34" charset="-122"/>
                <a:ea typeface="微软雅黑" panose="020B0503020204020204" pitchFamily="34" charset="-122"/>
              </a:rPr>
              <a:t>17</a:t>
            </a:r>
            <a:r>
              <a:rPr kumimoji="1" lang="zh-CN" altLang="en-US" sz="2800" i="0" dirty="0">
                <a:latin typeface="微软雅黑" panose="020B0503020204020204" pitchFamily="34" charset="-122"/>
                <a:ea typeface="微软雅黑" panose="020B0503020204020204" pitchFamily="34" charset="-122"/>
              </a:rPr>
              <a:t>世纪牛顿和莱布尼茨创立微积分理论体系之后，在近一二百年时间里，微积分理论一直</a:t>
            </a:r>
            <a:r>
              <a:rPr kumimoji="1" lang="zh-CN" altLang="en-US" sz="2800" b="1" i="0" dirty="0">
                <a:solidFill>
                  <a:srgbClr val="FF0000"/>
                </a:solidFill>
                <a:latin typeface="微软雅黑" panose="020B0503020204020204" pitchFamily="34" charset="-122"/>
                <a:ea typeface="微软雅黑" panose="020B0503020204020204" pitchFamily="34" charset="-122"/>
              </a:rPr>
              <a:t>缺乏一个严格的逻辑基础</a:t>
            </a:r>
            <a:r>
              <a:rPr kumimoji="1" lang="zh-CN" altLang="en-US" sz="2800" i="0" dirty="0">
                <a:latin typeface="微软雅黑" panose="020B0503020204020204" pitchFamily="34" charset="-122"/>
                <a:ea typeface="微软雅黑" panose="020B0503020204020204" pitchFamily="34" charset="-122"/>
              </a:rPr>
              <a:t>。它的一些基本概念的表述，还有某些混乱和自相矛盾之处。</a:t>
            </a:r>
            <a:endParaRPr kumimoji="1" lang="en-US" altLang="zh-CN" sz="2800" i="0" dirty="0">
              <a:latin typeface="微软雅黑" panose="020B0503020204020204" pitchFamily="34" charset="-122"/>
              <a:ea typeface="微软雅黑" panose="020B0503020204020204" pitchFamily="34" charset="-122"/>
            </a:endParaRPr>
          </a:p>
          <a:p>
            <a:pPr algn="just"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从</a:t>
            </a:r>
            <a:r>
              <a:rPr kumimoji="1" lang="en-US" altLang="zh-CN" sz="2800" i="0" dirty="0">
                <a:latin typeface="微软雅黑" panose="020B0503020204020204" pitchFamily="34" charset="-122"/>
                <a:ea typeface="微软雅黑" panose="020B0503020204020204" pitchFamily="34" charset="-122"/>
              </a:rPr>
              <a:t>19</a:t>
            </a:r>
            <a:r>
              <a:rPr kumimoji="1" lang="zh-CN" altLang="en-US" sz="2800" i="0" dirty="0">
                <a:latin typeface="微软雅黑" panose="020B0503020204020204" pitchFamily="34" charset="-122"/>
                <a:ea typeface="微软雅黑" panose="020B0503020204020204" pitchFamily="34" charset="-122"/>
              </a:rPr>
              <a:t>世纪开始，柯西、魏尔斯特拉斯等人进行了微积分理论严格化的工作。他们建立了</a:t>
            </a:r>
            <a:r>
              <a:rPr kumimoji="1" lang="zh-CN" altLang="en-US" sz="2800" b="1" i="0" dirty="0">
                <a:solidFill>
                  <a:srgbClr val="FF0000"/>
                </a:solidFill>
                <a:latin typeface="微软雅黑" panose="020B0503020204020204" pitchFamily="34" charset="-122"/>
                <a:ea typeface="微软雅黑" panose="020B0503020204020204" pitchFamily="34" charset="-122"/>
              </a:rPr>
              <a:t>极限理论</a:t>
            </a:r>
            <a:r>
              <a:rPr kumimoji="1" lang="zh-CN" altLang="en-US" sz="2800" i="0" dirty="0">
                <a:latin typeface="微软雅黑" panose="020B0503020204020204" pitchFamily="34" charset="-122"/>
                <a:ea typeface="微软雅黑" panose="020B0503020204020204" pitchFamily="34" charset="-122"/>
              </a:rPr>
              <a:t>，并把极限理论的基础归结为实数理论。</a:t>
            </a:r>
            <a:endParaRPr kumimoji="1" lang="en-US" altLang="zh-CN" sz="2800" i="0" dirty="0">
              <a:latin typeface="微软雅黑" panose="020B0503020204020204" pitchFamily="34" charset="-122"/>
              <a:ea typeface="微软雅黑" panose="020B0503020204020204" pitchFamily="34" charset="-122"/>
            </a:endParaRPr>
          </a:p>
          <a:p>
            <a:pPr algn="just"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rPr>
              <a:t>那么，</a:t>
            </a:r>
            <a:r>
              <a:rPr kumimoji="1" lang="zh-CN" altLang="en-US" sz="2800" b="1" i="0" dirty="0">
                <a:solidFill>
                  <a:srgbClr val="FF0000"/>
                </a:solidFill>
                <a:latin typeface="微软雅黑" panose="020B0503020204020204" pitchFamily="34" charset="-122"/>
                <a:ea typeface="微软雅黑" panose="020B0503020204020204" pitchFamily="34" charset="-122"/>
              </a:rPr>
              <a:t>实数理论的基础又该是什么呢</a:t>
            </a:r>
            <a:r>
              <a:rPr kumimoji="1" lang="zh-CN" altLang="en-US" sz="2800" i="0" dirty="0">
                <a:latin typeface="微软雅黑" panose="020B0503020204020204" pitchFamily="34" charset="-122"/>
                <a:ea typeface="微软雅黑" panose="020B0503020204020204" pitchFamily="34" charset="-122"/>
              </a:rPr>
              <a:t>？康托尔试图用集合论来作为实数理论，以至整个微积分理论体系的基础。 </a:t>
            </a:r>
          </a:p>
        </p:txBody>
      </p:sp>
    </p:spTree>
    <p:extLst>
      <p:ext uri="{BB962C8B-B14F-4D97-AF65-F5344CB8AC3E}">
        <p14:creationId xmlns:p14="http://schemas.microsoft.com/office/powerpoint/2010/main" val="219762395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2">
            <a:extLst>
              <a:ext uri="{FF2B5EF4-FFF2-40B4-BE49-F238E27FC236}">
                <a16:creationId xmlns:a16="http://schemas.microsoft.com/office/drawing/2014/main" id="{4BC02E4E-8917-4D27-96D1-B12EA9DED18B}"/>
              </a:ext>
            </a:extLst>
          </p:cNvPr>
          <p:cNvSpPr txBox="1">
            <a:spLocks noChangeArrowheads="1"/>
          </p:cNvSpPr>
          <p:nvPr/>
        </p:nvSpPr>
        <p:spPr bwMode="auto">
          <a:xfrm>
            <a:off x="1936750" y="1091184"/>
            <a:ext cx="9962642" cy="4201150"/>
          </a:xfrm>
          <a:prstGeom prst="rect">
            <a:avLst/>
          </a:prstGeom>
          <a:noFill/>
          <a:ln>
            <a:noFill/>
          </a:ln>
        </p:spPr>
        <p:txBody>
          <a:bodyPr wrap="square">
            <a:spAutoFit/>
          </a:bodyPr>
          <a:lstStyle>
            <a:lvl1pPr marL="342900" indent="-342900">
              <a:spcBef>
                <a:spcPct val="20000"/>
              </a:spcBef>
              <a:buChar char="•"/>
              <a:defRPr sz="3200">
                <a:solidFill>
                  <a:schemeClr val="tx1"/>
                </a:solidFill>
                <a:latin typeface="Franklin Gothic Demi" panose="020B0703020102020204" pitchFamily="34" charset="0"/>
              </a:defRPr>
            </a:lvl1pPr>
            <a:lvl2pPr marL="1200150" indent="-45720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出于这一目的，康托尔用</a:t>
            </a:r>
            <a:r>
              <a:rPr kumimoji="1" lang="zh-CN" altLang="en-US" sz="2600" b="1" i="0" dirty="0">
                <a:solidFill>
                  <a:srgbClr val="C00000"/>
                </a:solidFill>
                <a:latin typeface="微软雅黑" panose="020B0503020204020204" pitchFamily="34" charset="-122"/>
                <a:ea typeface="微软雅黑" panose="020B0503020204020204" pitchFamily="34" charset="-122"/>
              </a:rPr>
              <a:t>集合的观点</a:t>
            </a:r>
            <a:r>
              <a:rPr kumimoji="1" lang="zh-CN" altLang="en-US" sz="2600" b="1" i="0" dirty="0">
                <a:latin typeface="微软雅黑" panose="020B0503020204020204" pitchFamily="34" charset="-122"/>
                <a:ea typeface="微软雅黑" panose="020B0503020204020204" pitchFamily="34" charset="-122"/>
              </a:rPr>
              <a:t>重新考察各种</a:t>
            </a:r>
            <a:r>
              <a:rPr kumimoji="1" lang="zh-CN" altLang="en-US" sz="2600" b="1" i="0" dirty="0">
                <a:solidFill>
                  <a:srgbClr val="C00000"/>
                </a:solidFill>
                <a:latin typeface="微软雅黑" panose="020B0503020204020204" pitchFamily="34" charset="-122"/>
                <a:ea typeface="微软雅黑" panose="020B0503020204020204" pitchFamily="34" charset="-122"/>
              </a:rPr>
              <a:t>数量关</a:t>
            </a:r>
            <a:r>
              <a:rPr kumimoji="1" lang="zh-CN" altLang="en-US" sz="2600" b="1" i="0" dirty="0">
                <a:latin typeface="微软雅黑" panose="020B0503020204020204" pitchFamily="34" charset="-122"/>
                <a:ea typeface="微软雅黑" panose="020B0503020204020204" pitchFamily="34" charset="-122"/>
              </a:rPr>
              <a:t>系，特别是</a:t>
            </a:r>
            <a:r>
              <a:rPr kumimoji="1" lang="zh-CN" altLang="en-US" sz="2600" b="1" i="0" dirty="0">
                <a:solidFill>
                  <a:srgbClr val="FF0000"/>
                </a:solidFill>
                <a:latin typeface="微软雅黑" panose="020B0503020204020204" pitchFamily="34" charset="-122"/>
                <a:ea typeface="微软雅黑" panose="020B0503020204020204" pitchFamily="34" charset="-122"/>
              </a:rPr>
              <a:t>无穷数量</a:t>
            </a:r>
            <a:r>
              <a:rPr kumimoji="1" lang="zh-CN" altLang="en-US" sz="2600" b="1" i="0" dirty="0">
                <a:latin typeface="微软雅黑" panose="020B0503020204020204" pitchFamily="34" charset="-122"/>
                <a:ea typeface="微软雅黑" panose="020B0503020204020204" pitchFamily="34" charset="-122"/>
              </a:rPr>
              <a:t>关系。 </a:t>
            </a:r>
            <a:endParaRPr kumimoji="1" lang="en-US" altLang="zh-CN" sz="26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他发现，</a:t>
            </a:r>
            <a:r>
              <a:rPr kumimoji="1" lang="zh-CN" altLang="en-US" sz="2600" b="1" i="0" dirty="0">
                <a:solidFill>
                  <a:srgbClr val="002060"/>
                </a:solidFill>
                <a:latin typeface="微软雅黑" panose="020B0503020204020204" pitchFamily="34" charset="-122"/>
                <a:ea typeface="微软雅黑" panose="020B0503020204020204" pitchFamily="34" charset="-122"/>
              </a:rPr>
              <a:t>无穷集合</a:t>
            </a:r>
            <a:r>
              <a:rPr kumimoji="1" lang="zh-CN" altLang="en-US" sz="2600" b="1" i="0" dirty="0">
                <a:latin typeface="微软雅黑" panose="020B0503020204020204" pitchFamily="34" charset="-122"/>
                <a:ea typeface="微软雅黑" panose="020B0503020204020204" pitchFamily="34" charset="-122"/>
              </a:rPr>
              <a:t>有着有穷数量关系所不具备的性质。</a:t>
            </a:r>
            <a:endParaRPr kumimoji="1" lang="en-US" altLang="zh-CN" sz="2600" b="1" i="0" dirty="0">
              <a:latin typeface="微软雅黑" panose="020B0503020204020204" pitchFamily="34" charset="-122"/>
              <a:ea typeface="微软雅黑" panose="020B0503020204020204" pitchFamily="34" charset="-122"/>
            </a:endParaRPr>
          </a:p>
          <a:p>
            <a:pPr lvl="1" eaLnBrk="1" hangingPunct="1">
              <a:spcBef>
                <a:spcPts val="600"/>
              </a:spcBef>
              <a:buFont typeface="Arial" panose="020B0604020202020204" pitchFamily="34" charset="0"/>
              <a:buChar char="•"/>
            </a:pPr>
            <a:r>
              <a:rPr kumimoji="1" lang="zh-CN" altLang="en-US" sz="2400" b="1" i="0" dirty="0">
                <a:latin typeface="微软雅黑" panose="020B0503020204020204" pitchFamily="34" charset="-122"/>
                <a:ea typeface="微软雅黑" panose="020B0503020204020204" pitchFamily="34" charset="-122"/>
              </a:rPr>
              <a:t>比如，在无穷集合领域，</a:t>
            </a:r>
            <a:r>
              <a:rPr kumimoji="1" lang="zh-CN" altLang="en-US" sz="2400" b="1" i="0" dirty="0">
                <a:solidFill>
                  <a:schemeClr val="accent4"/>
                </a:solidFill>
                <a:latin typeface="微软雅黑" panose="020B0503020204020204" pitchFamily="34" charset="-122"/>
                <a:ea typeface="微软雅黑" panose="020B0503020204020204" pitchFamily="34" charset="-122"/>
              </a:rPr>
              <a:t>所有整数和所有偶数之间是一一对应的</a:t>
            </a:r>
            <a:r>
              <a:rPr kumimoji="1" lang="zh-CN" altLang="en-US" sz="2400" b="1" i="0" dirty="0">
                <a:latin typeface="微软雅黑" panose="020B0503020204020204" pitchFamily="34" charset="-122"/>
                <a:ea typeface="微软雅黑" panose="020B0503020204020204" pitchFamily="34" charset="-122"/>
              </a:rPr>
              <a:t>，所有</a:t>
            </a:r>
            <a:r>
              <a:rPr kumimoji="1" lang="zh-CN" altLang="en-US" sz="2400" b="1" i="0" dirty="0">
                <a:solidFill>
                  <a:srgbClr val="002060"/>
                </a:solidFill>
                <a:latin typeface="微软雅黑" panose="020B0503020204020204" pitchFamily="34" charset="-122"/>
                <a:ea typeface="微软雅黑" panose="020B0503020204020204" pitchFamily="34" charset="-122"/>
              </a:rPr>
              <a:t>有理数</a:t>
            </a:r>
            <a:r>
              <a:rPr kumimoji="1" lang="zh-CN" altLang="en-US" sz="2400" b="1" i="0" dirty="0">
                <a:latin typeface="微软雅黑" panose="020B0503020204020204" pitchFamily="34" charset="-122"/>
                <a:ea typeface="微软雅黑" panose="020B0503020204020204" pitchFamily="34" charset="-122"/>
              </a:rPr>
              <a:t>和所有</a:t>
            </a:r>
            <a:r>
              <a:rPr kumimoji="1" lang="zh-CN" altLang="en-US" sz="2400" b="1" i="0" dirty="0">
                <a:solidFill>
                  <a:srgbClr val="002060"/>
                </a:solidFill>
                <a:latin typeface="微软雅黑" panose="020B0503020204020204" pitchFamily="34" charset="-122"/>
                <a:ea typeface="微软雅黑" panose="020B0503020204020204" pitchFamily="34" charset="-122"/>
              </a:rPr>
              <a:t>整数</a:t>
            </a:r>
            <a:r>
              <a:rPr kumimoji="1" lang="zh-CN" altLang="en-US" sz="2400" b="1" i="0" dirty="0">
                <a:latin typeface="微软雅黑" panose="020B0503020204020204" pitchFamily="34" charset="-122"/>
                <a:ea typeface="微软雅黑" panose="020B0503020204020204" pitchFamily="34" charset="-122"/>
              </a:rPr>
              <a:t>之间是一一对应的，平面上所有的点和线段上所有的点是一一对应的，</a:t>
            </a:r>
            <a:r>
              <a:rPr kumimoji="1" lang="en-US" altLang="zh-CN" sz="2400" b="1" i="0" dirty="0">
                <a:latin typeface="微软雅黑" panose="020B0503020204020204" pitchFamily="34" charset="-122"/>
                <a:ea typeface="微软雅黑" panose="020B0503020204020204" pitchFamily="34" charset="-122"/>
              </a:rPr>
              <a:t>……</a:t>
            </a:r>
            <a:r>
              <a:rPr kumimoji="1" lang="zh-CN" altLang="en-US" sz="2400" b="1" i="0" dirty="0">
                <a:latin typeface="微软雅黑" panose="020B0503020204020204" pitchFamily="34" charset="-122"/>
                <a:ea typeface="微软雅黑" panose="020B0503020204020204" pitchFamily="34" charset="-122"/>
              </a:rPr>
              <a:t>概言之，在无穷的世界里，</a:t>
            </a:r>
            <a:r>
              <a:rPr kumimoji="1" lang="zh-CN" altLang="en-US" sz="2400" b="1" i="0" dirty="0">
                <a:solidFill>
                  <a:srgbClr val="C00000"/>
                </a:solidFill>
                <a:latin typeface="微软雅黑" panose="020B0503020204020204" pitchFamily="34" charset="-122"/>
                <a:ea typeface="微软雅黑" panose="020B0503020204020204" pitchFamily="34" charset="-122"/>
              </a:rPr>
              <a:t>整体的所有元素</a:t>
            </a:r>
            <a:r>
              <a:rPr kumimoji="1" lang="zh-CN" altLang="en-US" sz="2400" b="1" i="0" dirty="0">
                <a:latin typeface="微软雅黑" panose="020B0503020204020204" pitchFamily="34" charset="-122"/>
                <a:ea typeface="微软雅黑" panose="020B0503020204020204" pitchFamily="34" charset="-122"/>
              </a:rPr>
              <a:t>和</a:t>
            </a:r>
            <a:r>
              <a:rPr kumimoji="1" lang="zh-CN" altLang="en-US" sz="2400" b="1" i="0" dirty="0">
                <a:solidFill>
                  <a:srgbClr val="C00000"/>
                </a:solidFill>
                <a:latin typeface="微软雅黑" panose="020B0503020204020204" pitchFamily="34" charset="-122"/>
                <a:ea typeface="微软雅黑" panose="020B0503020204020204" pitchFamily="34" charset="-122"/>
              </a:rPr>
              <a:t>部分的所有元素</a:t>
            </a:r>
            <a:r>
              <a:rPr kumimoji="1" lang="zh-CN" altLang="en-US" sz="2400" b="1" i="0" dirty="0">
                <a:latin typeface="微软雅黑" panose="020B0503020204020204" pitchFamily="34" charset="-122"/>
                <a:ea typeface="微软雅黑" panose="020B0503020204020204" pitchFamily="34" charset="-122"/>
              </a:rPr>
              <a:t>之间可以是</a:t>
            </a:r>
            <a:r>
              <a:rPr kumimoji="1" lang="zh-CN" altLang="en-US" sz="2400" b="1" i="0" dirty="0">
                <a:solidFill>
                  <a:srgbClr val="C00000"/>
                </a:solidFill>
                <a:latin typeface="微软雅黑" panose="020B0503020204020204" pitchFamily="34" charset="-122"/>
                <a:ea typeface="微软雅黑" panose="020B0503020204020204" pitchFamily="34" charset="-122"/>
              </a:rPr>
              <a:t>一一对应</a:t>
            </a:r>
            <a:r>
              <a:rPr kumimoji="1" lang="zh-CN" altLang="en-US" sz="2400" b="1" i="0" dirty="0">
                <a:latin typeface="微软雅黑" panose="020B0503020204020204" pitchFamily="34" charset="-122"/>
                <a:ea typeface="微软雅黑" panose="020B0503020204020204" pitchFamily="34" charset="-122"/>
              </a:rPr>
              <a:t>的。</a:t>
            </a:r>
            <a:endParaRPr kumimoji="1" lang="en-US" altLang="zh-CN" sz="24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另外，</a:t>
            </a:r>
            <a:r>
              <a:rPr kumimoji="1" lang="zh-CN" altLang="en-US" sz="2600" b="1" i="0" dirty="0">
                <a:solidFill>
                  <a:schemeClr val="accent4"/>
                </a:solidFill>
                <a:latin typeface="微软雅黑" panose="020B0503020204020204" pitchFamily="34" charset="-122"/>
                <a:ea typeface="微软雅黑" panose="020B0503020204020204" pitchFamily="34" charset="-122"/>
              </a:rPr>
              <a:t>无穷集合并不都是相等的</a:t>
            </a:r>
            <a:r>
              <a:rPr kumimoji="1" lang="zh-CN" altLang="en-US" sz="2600" b="1" i="0" dirty="0">
                <a:latin typeface="微软雅黑" panose="020B0503020204020204" pitchFamily="34" charset="-122"/>
                <a:ea typeface="微软雅黑" panose="020B0503020204020204" pitchFamily="34" charset="-122"/>
              </a:rPr>
              <a:t>，比如所有实数和所有有理数之间就不是一一对应的。因而，无穷集合是有大小的。集合论用“</a:t>
            </a:r>
            <a:r>
              <a:rPr kumimoji="1" lang="zh-CN" altLang="en-US" sz="2600" b="1" i="0" dirty="0">
                <a:solidFill>
                  <a:srgbClr val="C00000"/>
                </a:solidFill>
                <a:latin typeface="微软雅黑" panose="020B0503020204020204" pitchFamily="34" charset="-122"/>
                <a:ea typeface="微软雅黑" panose="020B0503020204020204" pitchFamily="34" charset="-122"/>
              </a:rPr>
              <a:t>基数</a:t>
            </a:r>
            <a:r>
              <a:rPr kumimoji="1" lang="zh-CN" altLang="en-US" sz="2600" b="1" i="0" dirty="0">
                <a:latin typeface="微软雅黑" panose="020B0503020204020204" pitchFamily="34" charset="-122"/>
                <a:ea typeface="微软雅黑" panose="020B0503020204020204" pitchFamily="34" charset="-122"/>
              </a:rPr>
              <a:t>”这个概念来表示无穷集合间的区别。</a:t>
            </a:r>
          </a:p>
        </p:txBody>
      </p:sp>
      <p:sp>
        <p:nvSpPr>
          <p:cNvPr id="14" name="Text Box 3">
            <a:extLst>
              <a:ext uri="{FF2B5EF4-FFF2-40B4-BE49-F238E27FC236}">
                <a16:creationId xmlns:a16="http://schemas.microsoft.com/office/drawing/2014/main" id="{7DE63934-DFFC-4F13-BF2E-7DD5AF8A5E03}"/>
              </a:ext>
            </a:extLst>
          </p:cNvPr>
          <p:cNvSpPr txBox="1">
            <a:spLocks noChangeArrowheads="1"/>
          </p:cNvSpPr>
          <p:nvPr/>
        </p:nvSpPr>
        <p:spPr bwMode="auto">
          <a:xfrm>
            <a:off x="1936750" y="5292334"/>
            <a:ext cx="99626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400" b="1" i="0" dirty="0">
                <a:latin typeface="微软雅黑" panose="020B0503020204020204" pitchFamily="34" charset="-122"/>
                <a:ea typeface="微软雅黑" panose="020B0503020204020204" pitchFamily="34" charset="-122"/>
              </a:rPr>
              <a:t>那么，有没有一个最大的集合呢？康托尔通过研究，否定了这个想法。因为每个已知集合的所有子集所构成集合，其基数都大于已知集合的基数。既然没有最大的基数，当然也没有最大的集合。无穷世界里的这些性质</a:t>
            </a:r>
            <a:r>
              <a:rPr kumimoji="1" lang="zh-CN" altLang="en-US" sz="2400" b="1" i="0" dirty="0">
                <a:solidFill>
                  <a:srgbClr val="FF0000"/>
                </a:solidFill>
                <a:latin typeface="微软雅黑" panose="020B0503020204020204" pitchFamily="34" charset="-122"/>
                <a:ea typeface="微软雅黑" panose="020B0503020204020204" pitchFamily="34" charset="-122"/>
              </a:rPr>
              <a:t>， 初看起来，真是令人头晕目眩。</a:t>
            </a:r>
          </a:p>
        </p:txBody>
      </p:sp>
    </p:spTree>
    <p:extLst>
      <p:ext uri="{BB962C8B-B14F-4D97-AF65-F5344CB8AC3E}">
        <p14:creationId xmlns:p14="http://schemas.microsoft.com/office/powerpoint/2010/main" val="130340908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Text Box 2">
            <a:extLst>
              <a:ext uri="{FF2B5EF4-FFF2-40B4-BE49-F238E27FC236}">
                <a16:creationId xmlns:a16="http://schemas.microsoft.com/office/drawing/2014/main" id="{26A37226-6EE7-42FF-881D-21E12C277E21}"/>
              </a:ext>
            </a:extLst>
          </p:cNvPr>
          <p:cNvSpPr txBox="1">
            <a:spLocks noChangeArrowheads="1"/>
          </p:cNvSpPr>
          <p:nvPr/>
        </p:nvSpPr>
        <p:spPr bwMode="auto">
          <a:xfrm>
            <a:off x="1790700" y="1195535"/>
            <a:ext cx="1041494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rPr>
              <a:t>康托尔的研究成果发表之后，马上遭致当时一些赫赫有名的数学家的激烈攻击。</a:t>
            </a:r>
            <a:r>
              <a:rPr kumimoji="1" lang="zh-CN" altLang="en-US" sz="2800" b="1" i="0" dirty="0">
                <a:solidFill>
                  <a:srgbClr val="FF0000"/>
                </a:solidFill>
                <a:latin typeface="微软雅黑" panose="020B0503020204020204" pitchFamily="34" charset="-122"/>
                <a:ea typeface="微软雅黑" panose="020B0503020204020204" pitchFamily="34" charset="-122"/>
              </a:rPr>
              <a:t>德国数学家克隆尼克</a:t>
            </a:r>
            <a:r>
              <a:rPr kumimoji="1" lang="zh-CN" altLang="en-US" sz="2800" b="1" i="0" dirty="0">
                <a:latin typeface="微软雅黑" panose="020B0503020204020204" pitchFamily="34" charset="-122"/>
                <a:ea typeface="微软雅黑" panose="020B0503020204020204" pitchFamily="34" charset="-122"/>
              </a:rPr>
              <a:t>是这些人中言辞最激烈、攻击时间最长的一个。</a:t>
            </a:r>
          </a:p>
        </p:txBody>
      </p:sp>
      <p:sp>
        <p:nvSpPr>
          <p:cNvPr id="15" name="Text Box 3">
            <a:extLst>
              <a:ext uri="{FF2B5EF4-FFF2-40B4-BE49-F238E27FC236}">
                <a16:creationId xmlns:a16="http://schemas.microsoft.com/office/drawing/2014/main" id="{6081763B-25F9-46C8-B641-93F2FEFD26E1}"/>
              </a:ext>
            </a:extLst>
          </p:cNvPr>
          <p:cNvSpPr txBox="1">
            <a:spLocks noChangeArrowheads="1"/>
          </p:cNvSpPr>
          <p:nvPr/>
        </p:nvSpPr>
        <p:spPr bwMode="auto">
          <a:xfrm>
            <a:off x="1790700" y="2751286"/>
            <a:ext cx="10230612" cy="392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克隆尼克比康托尔年长</a:t>
            </a:r>
            <a:r>
              <a:rPr kumimoji="1" lang="en-US" altLang="zh-CN" sz="2600" b="1" i="0" dirty="0">
                <a:latin typeface="微软雅黑" panose="020B0503020204020204" pitchFamily="34" charset="-122"/>
                <a:ea typeface="微软雅黑" panose="020B0503020204020204" pitchFamily="34" charset="-122"/>
              </a:rPr>
              <a:t>22</a:t>
            </a:r>
            <a:r>
              <a:rPr kumimoji="1" lang="zh-CN" altLang="en-US" sz="2600" b="1" i="0" dirty="0">
                <a:latin typeface="微软雅黑" panose="020B0503020204020204" pitchFamily="34" charset="-122"/>
                <a:ea typeface="微软雅黑" panose="020B0503020204020204" pitchFamily="34" charset="-122"/>
              </a:rPr>
              <a:t>岁。他主张，除非一种数学对象能够用有限步骤从自然数中构造出来，否则不能认为它在数学上是存在的。</a:t>
            </a:r>
            <a:endParaRPr kumimoji="1" lang="en-US" altLang="zh-CN" sz="26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他有一句“名言”：“</a:t>
            </a:r>
            <a:r>
              <a:rPr kumimoji="1" lang="zh-CN" altLang="en-US" sz="2600" b="1" i="0" dirty="0">
                <a:solidFill>
                  <a:srgbClr val="FF0000"/>
                </a:solidFill>
                <a:latin typeface="微软雅黑" panose="020B0503020204020204" pitchFamily="34" charset="-122"/>
                <a:ea typeface="微软雅黑" panose="020B0503020204020204" pitchFamily="34" charset="-122"/>
              </a:rPr>
              <a:t>上帝创造了自然数，其余的一切才是人做的工作</a:t>
            </a:r>
            <a:r>
              <a:rPr kumimoji="1" lang="zh-CN" altLang="en-US" sz="2600" b="1" i="0" dirty="0">
                <a:latin typeface="微软雅黑" panose="020B0503020204020204" pitchFamily="34" charset="-122"/>
                <a:ea typeface="微软雅黑" panose="020B0503020204020204" pitchFamily="34" charset="-122"/>
              </a:rPr>
              <a:t>”。因此，他否认无理数的存在，也否认极限理论的意义。</a:t>
            </a:r>
            <a:endParaRPr kumimoji="1" lang="en-US" altLang="zh-CN" sz="26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endParaRPr kumimoji="1" lang="en-US" altLang="zh-CN" sz="2600" b="1" i="0" dirty="0">
              <a:latin typeface="微软雅黑" panose="020B0503020204020204" pitchFamily="34" charset="-122"/>
              <a:ea typeface="微软雅黑" panose="020B0503020204020204" pitchFamily="34" charset="-122"/>
            </a:endParaRPr>
          </a:p>
          <a:p>
            <a:pPr eaLnBrk="1" hangingPunct="1">
              <a:spcBef>
                <a:spcPts val="600"/>
              </a:spcBef>
              <a:buFont typeface="Wingdings" panose="05000000000000000000" pitchFamily="2" charset="2"/>
              <a:buChar char="l"/>
            </a:pPr>
            <a:r>
              <a:rPr kumimoji="1" lang="zh-CN" altLang="en-US" sz="2600" b="1" i="0" dirty="0">
                <a:latin typeface="微软雅黑" panose="020B0503020204020204" pitchFamily="34" charset="-122"/>
                <a:ea typeface="微软雅黑" panose="020B0503020204020204" pitchFamily="34" charset="-122"/>
              </a:rPr>
              <a:t>虽然</a:t>
            </a:r>
            <a:r>
              <a:rPr kumimoji="1" lang="zh-CN" altLang="en-US" sz="2600" b="1" i="0" dirty="0">
                <a:solidFill>
                  <a:srgbClr val="FF0000"/>
                </a:solidFill>
                <a:latin typeface="微软雅黑" panose="020B0503020204020204" pitchFamily="34" charset="-122"/>
                <a:ea typeface="微软雅黑" panose="020B0503020204020204" pitchFamily="34" charset="-122"/>
              </a:rPr>
              <a:t>康托尔是他的学生</a:t>
            </a:r>
            <a:r>
              <a:rPr kumimoji="1" lang="zh-CN" altLang="en-US" sz="2600" b="1" i="0" dirty="0">
                <a:latin typeface="微软雅黑" panose="020B0503020204020204" pitchFamily="34" charset="-122"/>
                <a:ea typeface="微软雅黑" panose="020B0503020204020204" pitchFamily="34" charset="-122"/>
              </a:rPr>
              <a:t>，但由于集合论的内容同他的主张大相径庭，所以克隆尼克简直到了不能容忍的程度。他认为，康托尔关于超限数的研究，是一种非常危险的数学疯病。</a:t>
            </a:r>
            <a:r>
              <a:rPr kumimoji="1" lang="zh-CN" altLang="en-US" sz="2600" b="1" i="0" dirty="0">
                <a:solidFill>
                  <a:srgbClr val="FF0000"/>
                </a:solidFill>
                <a:latin typeface="微软雅黑" panose="020B0503020204020204" pitchFamily="34" charset="-122"/>
                <a:ea typeface="微软雅黑" panose="020B0503020204020204" pitchFamily="34" charset="-122"/>
              </a:rPr>
              <a:t>克隆尼克的影响还使康托尔的学术论文一再延误发表日期。</a:t>
            </a:r>
          </a:p>
        </p:txBody>
      </p:sp>
    </p:spTree>
    <p:extLst>
      <p:ext uri="{BB962C8B-B14F-4D97-AF65-F5344CB8AC3E}">
        <p14:creationId xmlns:p14="http://schemas.microsoft.com/office/powerpoint/2010/main" val="186395860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Text Box 2">
            <a:extLst>
              <a:ext uri="{FF2B5EF4-FFF2-40B4-BE49-F238E27FC236}">
                <a16:creationId xmlns:a16="http://schemas.microsoft.com/office/drawing/2014/main" id="{81179B22-313C-4C83-BAD6-30659520C936}"/>
              </a:ext>
            </a:extLst>
          </p:cNvPr>
          <p:cNvSpPr txBox="1">
            <a:spLocks noChangeArrowheads="1"/>
          </p:cNvSpPr>
          <p:nvPr/>
        </p:nvSpPr>
        <p:spPr bwMode="auto">
          <a:xfrm>
            <a:off x="1776983" y="1012031"/>
            <a:ext cx="1045945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cs typeface="Times New Roman" panose="02020603050405020304" pitchFamily="18" charset="0"/>
              </a:rPr>
              <a:t>除了克隆尼克之外，还有一些著名数学家也对集合论发表了反对意见。</a:t>
            </a:r>
            <a:endParaRPr kumimoji="1" lang="en-US" altLang="zh-CN" sz="2800" b="1" i="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buFont typeface="Wingdings" panose="05000000000000000000" pitchFamily="2" charset="2"/>
              <a:buChar char="l"/>
            </a:pPr>
            <a:r>
              <a:rPr kumimoji="1"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法国数学家</a:t>
            </a:r>
            <a:r>
              <a:rPr kumimoji="1"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庞加莱</a:t>
            </a:r>
            <a:r>
              <a:rPr kumimoji="1"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说：“我个人，而且还不只我一人，认为重要之点在于，切勿引进一些不能用有限个文字去完全定义好的东西”。他把集合论当作一个有趣的“病理学的情形”来谈，并且预测说：“后一代将把（</a:t>
            </a:r>
            <a:r>
              <a:rPr kumimoji="1"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Cantor</a:t>
            </a:r>
            <a:r>
              <a:rPr kumimoji="1"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）集合论当作一种疾病，而人们已经从中恢复过来了”。</a:t>
            </a:r>
            <a:endParaRPr kumimoji="1" lang="zh-CN" altLang="en-US" sz="2400" b="1"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sz="2800" b="1" i="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 Box 4">
            <a:extLst>
              <a:ext uri="{FF2B5EF4-FFF2-40B4-BE49-F238E27FC236}">
                <a16:creationId xmlns:a16="http://schemas.microsoft.com/office/drawing/2014/main" id="{CF2A081C-FB08-4A31-833F-E9B01A2E4713}"/>
              </a:ext>
            </a:extLst>
          </p:cNvPr>
          <p:cNvSpPr txBox="1">
            <a:spLocks noChangeArrowheads="1"/>
          </p:cNvSpPr>
          <p:nvPr/>
        </p:nvSpPr>
        <p:spPr bwMode="auto">
          <a:xfrm>
            <a:off x="1806362" y="4459129"/>
            <a:ext cx="103626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b="1" i="0" dirty="0">
                <a:latin typeface="微软雅黑" panose="020B0503020204020204" pitchFamily="34" charset="-122"/>
                <a:ea typeface="微软雅黑" panose="020B0503020204020204" pitchFamily="34" charset="-122"/>
                <a:cs typeface="Times New Roman" panose="02020603050405020304" pitchFamily="18" charset="0"/>
              </a:rPr>
              <a:t>德国数学家魏尔认为，康托尔关于基数的等级观点是雾上之雾。</a:t>
            </a:r>
          </a:p>
        </p:txBody>
      </p:sp>
      <p:sp>
        <p:nvSpPr>
          <p:cNvPr id="16" name="Text Box 5">
            <a:extLst>
              <a:ext uri="{FF2B5EF4-FFF2-40B4-BE49-F238E27FC236}">
                <a16:creationId xmlns:a16="http://schemas.microsoft.com/office/drawing/2014/main" id="{5134DC54-CC74-47BC-A8C1-7AC2174DDDE1}"/>
              </a:ext>
            </a:extLst>
          </p:cNvPr>
          <p:cNvSpPr txBox="1">
            <a:spLocks noChangeArrowheads="1"/>
          </p:cNvSpPr>
          <p:nvPr/>
        </p:nvSpPr>
        <p:spPr bwMode="auto">
          <a:xfrm>
            <a:off x="1806362" y="5075991"/>
            <a:ext cx="987837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cs typeface="Times New Roman" panose="02020603050405020304" pitchFamily="18" charset="0"/>
              </a:rPr>
              <a:t>菲利克斯．克莱因也不赞成集合论的思想。</a:t>
            </a:r>
          </a:p>
        </p:txBody>
      </p:sp>
      <p:sp>
        <p:nvSpPr>
          <p:cNvPr id="17" name="Text Box 6">
            <a:extLst>
              <a:ext uri="{FF2B5EF4-FFF2-40B4-BE49-F238E27FC236}">
                <a16:creationId xmlns:a16="http://schemas.microsoft.com/office/drawing/2014/main" id="{BE11C9E6-B0C8-4A3B-97E9-71C762F2E812}"/>
              </a:ext>
            </a:extLst>
          </p:cNvPr>
          <p:cNvSpPr txBox="1">
            <a:spLocks noChangeArrowheads="1"/>
          </p:cNvSpPr>
          <p:nvPr/>
        </p:nvSpPr>
        <p:spPr bwMode="auto">
          <a:xfrm>
            <a:off x="1806362" y="5729287"/>
            <a:ext cx="1040866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 typeface="Wingdings" panose="05000000000000000000" pitchFamily="2" charset="2"/>
              <a:buChar char="l"/>
            </a:pPr>
            <a:r>
              <a:rPr kumimoji="1" lang="zh-CN" altLang="en-US" sz="2800" i="0" dirty="0">
                <a:latin typeface="微软雅黑" panose="020B0503020204020204" pitchFamily="34" charset="-122"/>
                <a:ea typeface="微软雅黑" panose="020B0503020204020204" pitchFamily="34" charset="-122"/>
                <a:cs typeface="Times New Roman" panose="02020603050405020304" pitchFamily="18" charset="0"/>
              </a:rPr>
              <a:t>数学家</a:t>
            </a:r>
            <a:r>
              <a:rPr kumimoji="1" lang="en-US" altLang="zh-CN" sz="2800" i="0" dirty="0">
                <a:latin typeface="微软雅黑" panose="020B0503020204020204" pitchFamily="34" charset="-122"/>
                <a:ea typeface="微软雅黑" panose="020B0503020204020204" pitchFamily="34" charset="-122"/>
                <a:cs typeface="Times New Roman" panose="02020603050405020304" pitchFamily="18" charset="0"/>
              </a:rPr>
              <a:t>H</a:t>
            </a:r>
            <a:r>
              <a:rPr kumimoji="1" lang="zh-CN" altLang="en-US" sz="2800" i="0" dirty="0">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sz="2800" i="0" dirty="0">
                <a:latin typeface="微软雅黑" panose="020B0503020204020204" pitchFamily="34" charset="-122"/>
                <a:ea typeface="微软雅黑" panose="020B0503020204020204" pitchFamily="34" charset="-122"/>
                <a:cs typeface="Times New Roman" panose="02020603050405020304" pitchFamily="18" charset="0"/>
              </a:rPr>
              <a:t>A</a:t>
            </a:r>
            <a:r>
              <a:rPr kumimoji="1" lang="zh-CN" altLang="en-US" sz="2800" i="0" dirty="0">
                <a:latin typeface="微软雅黑" panose="020B0503020204020204" pitchFamily="34" charset="-122"/>
                <a:ea typeface="微软雅黑" panose="020B0503020204020204" pitchFamily="34" charset="-122"/>
                <a:cs typeface="Times New Roman" panose="02020603050405020304" pitchFamily="18" charset="0"/>
              </a:rPr>
              <a:t>．施瓦兹原来是康托尔的好友，但他由于反对集合论而同康托尔断交。</a:t>
            </a:r>
            <a:endParaRPr kumimoji="1" lang="zh-CN" altLang="en-US" sz="2400" i="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98044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6305</TotalTime>
  <Words>4207</Words>
  <Application>Microsoft Office PowerPoint</Application>
  <PresentationFormat>宽屏</PresentationFormat>
  <Paragraphs>770</Paragraphs>
  <Slides>45</Slides>
  <Notes>44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9" baseType="lpstr">
      <vt:lpstr>Arial Unicode MS</vt:lpstr>
      <vt:lpstr>等线</vt:lpstr>
      <vt:lpstr>汉仪跳跳体简</vt:lpstr>
      <vt:lpstr>华文楷体</vt:lpstr>
      <vt:lpstr>宋体</vt:lpstr>
      <vt:lpstr>微软雅黑</vt:lpstr>
      <vt:lpstr>Arial</vt:lpstr>
      <vt:lpstr>Calibri</vt:lpstr>
      <vt:lpstr>Cambria Math</vt:lpstr>
      <vt:lpstr>Symbol</vt:lpstr>
      <vt:lpstr>Times New Roman</vt:lpstr>
      <vt:lpstr>Wingdings</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337</cp:revision>
  <dcterms:created xsi:type="dcterms:W3CDTF">2017-08-18T03:02:00Z</dcterms:created>
  <dcterms:modified xsi:type="dcterms:W3CDTF">2022-05-09T01:38:45Z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